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91" r:id="rId5"/>
    <p:sldId id="296" r:id="rId6"/>
    <p:sldId id="288" r:id="rId7"/>
    <p:sldId id="284" r:id="rId8"/>
    <p:sldId id="305" r:id="rId9"/>
    <p:sldId id="293" r:id="rId10"/>
    <p:sldId id="287" r:id="rId11"/>
    <p:sldId id="297" r:id="rId12"/>
    <p:sldId id="294" r:id="rId13"/>
    <p:sldId id="283" r:id="rId14"/>
    <p:sldId id="295" r:id="rId15"/>
    <p:sldId id="304" r:id="rId16"/>
    <p:sldId id="298" r:id="rId17"/>
    <p:sldId id="299" r:id="rId18"/>
    <p:sldId id="302" r:id="rId19"/>
    <p:sldId id="300" r:id="rId20"/>
  </p:sldIdLst>
  <p:sldSz cx="12192000" cy="6858000"/>
  <p:notesSz cx="9309100" cy="7023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idre Smalls" initials="DS" lastIdx="1" clrIdx="0">
    <p:extLst>
      <p:ext uri="{19B8F6BF-5375-455C-9EA6-DF929625EA0E}">
        <p15:presenceInfo xmlns:p15="http://schemas.microsoft.com/office/powerpoint/2012/main" userId="S::DSmalls@eckerd.org::e15a6ba8-6c69-4c40-8560-07737149a7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A675CC-DA8A-4211-BA59-76EB2AD54314}" v="22" dt="2025-09-03T12:55:43.9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9" autoAdjust="0"/>
    <p:restoredTop sz="94660"/>
  </p:normalViewPr>
  <p:slideViewPr>
    <p:cSldViewPr snapToGrid="0">
      <p:cViewPr varScale="1">
        <p:scale>
          <a:sx n="72" d="100"/>
          <a:sy n="72" d="100"/>
        </p:scale>
        <p:origin x="7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PY 25 Adult/DW Program</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573201158822523E-2"/>
          <c:y val="0.14629040739293206"/>
          <c:w val="0.88874717436965989"/>
          <c:h val="0.67815399296703771"/>
        </c:manualLayout>
      </c:layout>
      <c:barChart>
        <c:barDir val="bar"/>
        <c:grouping val="clustered"/>
        <c:varyColors val="0"/>
        <c:ser>
          <c:idx val="0"/>
          <c:order val="0"/>
          <c:tx>
            <c:strRef>
              <c:f>Sheet1!$B$1</c:f>
              <c:strCache>
                <c:ptCount val="1"/>
                <c:pt idx="0">
                  <c:v>Adult/DW</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dLbl>
              <c:idx val="2"/>
              <c:layout>
                <c:manualLayout>
                  <c:x val="0"/>
                  <c:y val="9.8159521847192167E-3"/>
                </c:manualLayout>
              </c:layout>
              <c:tx>
                <c:rich>
                  <a:bodyPr/>
                  <a:lstStyle/>
                  <a:p>
                    <a:r>
                      <a:rPr lang="en-US" dirty="0"/>
                      <a:t>29</a:t>
                    </a:r>
                  </a:p>
                  <a:p>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930-45E7-8723-78C97F1C39B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Goal</c:v>
                </c:pt>
                <c:pt idx="1">
                  <c:v>Actual </c:v>
                </c:pt>
                <c:pt idx="2">
                  <c:v>New </c:v>
                </c:pt>
              </c:strCache>
            </c:strRef>
          </c:cat>
          <c:val>
            <c:numRef>
              <c:f>Sheet1!$B$2:$B$5</c:f>
              <c:numCache>
                <c:formatCode>General</c:formatCode>
                <c:ptCount val="4"/>
                <c:pt idx="0">
                  <c:v>132</c:v>
                </c:pt>
                <c:pt idx="1">
                  <c:v>80</c:v>
                </c:pt>
                <c:pt idx="2">
                  <c:v>29</c:v>
                </c:pt>
              </c:numCache>
            </c:numRef>
          </c:val>
          <c:extLst>
            <c:ext xmlns:c16="http://schemas.microsoft.com/office/drawing/2014/chart" uri="{C3380CC4-5D6E-409C-BE32-E72D297353CC}">
              <c16:uniqueId val="{00000000-F75C-4F2B-8183-5FE89D86B8DF}"/>
            </c:ext>
          </c:extLst>
        </c:ser>
        <c:dLbls>
          <c:dLblPos val="outEnd"/>
          <c:showLegendKey val="0"/>
          <c:showVal val="1"/>
          <c:showCatName val="0"/>
          <c:showSerName val="0"/>
          <c:showPercent val="0"/>
          <c:showBubbleSize val="0"/>
        </c:dLbls>
        <c:gapWidth val="115"/>
        <c:overlap val="-20"/>
        <c:axId val="288949672"/>
        <c:axId val="288948496"/>
      </c:barChart>
      <c:catAx>
        <c:axId val="28894967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8948496"/>
        <c:crosses val="autoZero"/>
        <c:auto val="1"/>
        <c:lblAlgn val="ctr"/>
        <c:lblOffset val="100"/>
        <c:noMultiLvlLbl val="0"/>
      </c:catAx>
      <c:valAx>
        <c:axId val="2889484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8949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dirty="0"/>
              <a:t>Received Training 11</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Sheet1!$B$1</c:f>
              <c:strCache>
                <c:ptCount val="1"/>
                <c:pt idx="0">
                  <c:v>Received Training      62</c:v>
                </c:pt>
              </c:strCache>
            </c:strRef>
          </c:tx>
          <c:spPr>
            <a:gradFill rotWithShape="1">
              <a:gsLst>
                <a:gs pos="0">
                  <a:schemeClr val="accent1">
                    <a:tint val="65000"/>
                    <a:lumMod val="110000"/>
                  </a:schemeClr>
                </a:gs>
                <a:gs pos="88000">
                  <a:schemeClr val="accent1">
                    <a:tint val="90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invertIfNegative val="0"/>
          <c:dPt>
            <c:idx val="0"/>
            <c:invertIfNegative val="0"/>
            <c:bubble3D val="0"/>
            <c:extLst>
              <c:ext xmlns:c16="http://schemas.microsoft.com/office/drawing/2014/chart" uri="{C3380CC4-5D6E-409C-BE32-E72D297353CC}">
                <c16:uniqueId val="{00000001-A481-4B47-B72A-D1051DEDB33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1"/>
            <c:showVal val="1"/>
            <c:showCatName val="1"/>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Clinical Medical Assistant </c:v>
                </c:pt>
                <c:pt idx="1">
                  <c:v>Nursing (Associates Degree)</c:v>
                </c:pt>
                <c:pt idx="2">
                  <c:v>Certified Nursing Assistant</c:v>
                </c:pt>
                <c:pt idx="3">
                  <c:v>Dental Assistant</c:v>
                </c:pt>
              </c:strCache>
            </c:strRef>
          </c:cat>
          <c:val>
            <c:numRef>
              <c:f>Sheet1!$B$2:$B$5</c:f>
              <c:numCache>
                <c:formatCode>General</c:formatCode>
                <c:ptCount val="4"/>
                <c:pt idx="0">
                  <c:v>5</c:v>
                </c:pt>
                <c:pt idx="1">
                  <c:v>2</c:v>
                </c:pt>
                <c:pt idx="2">
                  <c:v>2</c:v>
                </c:pt>
                <c:pt idx="3">
                  <c:v>2</c:v>
                </c:pt>
              </c:numCache>
            </c:numRef>
          </c:val>
          <c:extLst>
            <c:ext xmlns:c16="http://schemas.microsoft.com/office/drawing/2014/chart" uri="{C3380CC4-5D6E-409C-BE32-E72D297353CC}">
              <c16:uniqueId val="{00000000-C61A-486E-BB3E-A819D14C1F22}"/>
            </c:ext>
          </c:extLst>
        </c:ser>
        <c:dLbls>
          <c:showLegendKey val="0"/>
          <c:showVal val="0"/>
          <c:showCatName val="0"/>
          <c:showSerName val="0"/>
          <c:showPercent val="0"/>
          <c:showBubbleSize val="0"/>
        </c:dLbls>
        <c:gapWidth val="150"/>
        <c:shape val="box"/>
        <c:axId val="288944968"/>
        <c:axId val="288951240"/>
        <c:axId val="0"/>
      </c:bar3DChart>
      <c:catAx>
        <c:axId val="2889449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88951240"/>
        <c:crosses val="autoZero"/>
        <c:auto val="1"/>
        <c:lblAlgn val="ctr"/>
        <c:lblOffset val="100"/>
        <c:noMultiLvlLbl val="0"/>
      </c:catAx>
      <c:valAx>
        <c:axId val="2889512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2889449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7-1-25</a:t>
            </a:r>
            <a:r>
              <a:rPr lang="en-US" baseline="0" dirty="0"/>
              <a:t> – 9-30-25</a:t>
            </a:r>
            <a:endParaRPr lang="en-US" dirty="0"/>
          </a:p>
        </c:rich>
      </c:tx>
      <c:layout>
        <c:manualLayout>
          <c:xMode val="edge"/>
          <c:yMode val="edge"/>
          <c:x val="0.36534062514250293"/>
          <c:y val="1.96319043694384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Credentials</c:v>
                </c:pt>
              </c:strCache>
            </c:strRef>
          </c:tx>
          <c:spPr>
            <a:solidFill>
              <a:schemeClr val="accent1"/>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in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Adult/DW</c:v>
                </c:pt>
              </c:strCache>
            </c:strRef>
          </c:cat>
          <c:val>
            <c:numRef>
              <c:f>Sheet1!$B$2</c:f>
              <c:numCache>
                <c:formatCode>General</c:formatCode>
                <c:ptCount val="1"/>
                <c:pt idx="0">
                  <c:v>10</c:v>
                </c:pt>
              </c:numCache>
            </c:numRef>
          </c:val>
          <c:extLst>
            <c:ext xmlns:c16="http://schemas.microsoft.com/office/drawing/2014/chart" uri="{C3380CC4-5D6E-409C-BE32-E72D297353CC}">
              <c16:uniqueId val="{00000000-B52A-4BD2-9C87-969E2EA43E74}"/>
            </c:ext>
          </c:extLst>
        </c:ser>
        <c:ser>
          <c:idx val="1"/>
          <c:order val="1"/>
          <c:tx>
            <c:strRef>
              <c:f>Sheet1!$C$1</c:f>
              <c:strCache>
                <c:ptCount val="1"/>
                <c:pt idx="0">
                  <c:v>Measureable Skills Gain</c:v>
                </c:pt>
              </c:strCache>
            </c:strRef>
          </c:tx>
          <c:spPr>
            <a:solidFill>
              <a:schemeClr val="accent2"/>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in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Adult/DW</c:v>
                </c:pt>
              </c:strCache>
            </c:strRef>
          </c:cat>
          <c:val>
            <c:numRef>
              <c:f>Sheet1!$C$2</c:f>
              <c:numCache>
                <c:formatCode>General</c:formatCode>
                <c:ptCount val="1"/>
                <c:pt idx="0">
                  <c:v>30</c:v>
                </c:pt>
              </c:numCache>
            </c:numRef>
          </c:val>
          <c:extLst>
            <c:ext xmlns:c16="http://schemas.microsoft.com/office/drawing/2014/chart" uri="{C3380CC4-5D6E-409C-BE32-E72D297353CC}">
              <c16:uniqueId val="{00000001-B52A-4BD2-9C87-969E2EA43E74}"/>
            </c:ext>
          </c:extLst>
        </c:ser>
        <c:dLbls>
          <c:showLegendKey val="0"/>
          <c:showVal val="0"/>
          <c:showCatName val="0"/>
          <c:showSerName val="0"/>
          <c:showPercent val="0"/>
          <c:showBubbleSize val="0"/>
        </c:dLbls>
        <c:gapWidth val="219"/>
        <c:overlap val="-27"/>
        <c:axId val="288948104"/>
        <c:axId val="288945360"/>
      </c:barChart>
      <c:catAx>
        <c:axId val="28894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8945360"/>
        <c:crosses val="autoZero"/>
        <c:auto val="1"/>
        <c:lblAlgn val="ctr"/>
        <c:lblOffset val="100"/>
        <c:noMultiLvlLbl val="0"/>
      </c:catAx>
      <c:valAx>
        <c:axId val="288945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8948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PY 25 Youth Program</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Youth </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Goal</c:v>
                </c:pt>
                <c:pt idx="1">
                  <c:v>Actual </c:v>
                </c:pt>
                <c:pt idx="2">
                  <c:v>New </c:v>
                </c:pt>
              </c:strCache>
            </c:strRef>
          </c:cat>
          <c:val>
            <c:numRef>
              <c:f>Sheet1!$B$2:$B$4</c:f>
              <c:numCache>
                <c:formatCode>General</c:formatCode>
                <c:ptCount val="3"/>
                <c:pt idx="0">
                  <c:v>96</c:v>
                </c:pt>
                <c:pt idx="1">
                  <c:v>49</c:v>
                </c:pt>
                <c:pt idx="2">
                  <c:v>6</c:v>
                </c:pt>
              </c:numCache>
            </c:numRef>
          </c:val>
          <c:extLst>
            <c:ext xmlns:c16="http://schemas.microsoft.com/office/drawing/2014/chart" uri="{C3380CC4-5D6E-409C-BE32-E72D297353CC}">
              <c16:uniqueId val="{00000000-F75C-4F2B-8183-5FE89D86B8DF}"/>
            </c:ext>
          </c:extLst>
        </c:ser>
        <c:dLbls>
          <c:dLblPos val="outEnd"/>
          <c:showLegendKey val="0"/>
          <c:showVal val="1"/>
          <c:showCatName val="0"/>
          <c:showSerName val="0"/>
          <c:showPercent val="0"/>
          <c:showBubbleSize val="0"/>
        </c:dLbls>
        <c:gapWidth val="115"/>
        <c:overlap val="-20"/>
        <c:axId val="288946536"/>
        <c:axId val="288950064"/>
      </c:barChart>
      <c:catAx>
        <c:axId val="28894653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8950064"/>
        <c:crosses val="autoZero"/>
        <c:auto val="1"/>
        <c:lblAlgn val="ctr"/>
        <c:lblOffset val="100"/>
        <c:noMultiLvlLbl val="0"/>
      </c:catAx>
      <c:valAx>
        <c:axId val="288950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8946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Occupational</a:t>
            </a:r>
            <a:r>
              <a:rPr lang="en-US" baseline="0" dirty="0"/>
              <a:t> Skills</a:t>
            </a:r>
            <a:r>
              <a:rPr lang="en-US" dirty="0"/>
              <a:t> Training  9</a:t>
            </a:r>
          </a:p>
          <a:p>
            <a:pPr>
              <a:defRPr sz="1862" b="0" i="0" u="none" strike="noStrike" kern="1200" spc="0" baseline="0">
                <a:solidFill>
                  <a:schemeClr val="tx1">
                    <a:lumMod val="65000"/>
                    <a:lumOff val="35000"/>
                  </a:schemeClr>
                </a:solidFill>
                <a:latin typeface="+mn-lt"/>
                <a:ea typeface="+mn-ea"/>
                <a:cs typeface="+mn-cs"/>
              </a:defRPr>
            </a:pPr>
            <a:endParaRPr lang="en-US" dirty="0"/>
          </a:p>
        </c:rich>
      </c:tx>
      <c:layout>
        <c:manualLayout>
          <c:xMode val="edge"/>
          <c:yMode val="edge"/>
          <c:x val="0.40345619970797664"/>
          <c:y val="0"/>
        </c:manualLayout>
      </c:layout>
      <c:overlay val="0"/>
      <c:spPr>
        <a:noFill/>
        <a:ln>
          <a:noFill/>
        </a:ln>
        <a:effectLst/>
      </c:spPr>
    </c:title>
    <c:autoTitleDeleted val="0"/>
    <c:plotArea>
      <c:layout>
        <c:manualLayout>
          <c:layoutTarget val="inner"/>
          <c:xMode val="edge"/>
          <c:yMode val="edge"/>
          <c:x val="0.30725804261425971"/>
          <c:y val="0.1801680454026427"/>
          <c:w val="0.39002230198191401"/>
          <c:h val="0.69304766874269474"/>
        </c:manualLayout>
      </c:layout>
      <c:pieChart>
        <c:varyColors val="1"/>
        <c:ser>
          <c:idx val="0"/>
          <c:order val="0"/>
          <c:tx>
            <c:strRef>
              <c:f>Sheet1!$B$1</c:f>
              <c:strCache>
                <c:ptCount val="1"/>
                <c:pt idx="0">
                  <c:v>Received Training  10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1EA-41A5-BE45-3D6AB6C1010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1EA-41A5-BE45-3D6AB6C1010F}"/>
              </c:ext>
            </c:extLst>
          </c:dPt>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Sheet1!$A$2:$A$5</c:f>
              <c:strCache>
                <c:ptCount val="4"/>
                <c:pt idx="0">
                  <c:v>Certified Nursing Assistant </c:v>
                </c:pt>
                <c:pt idx="1">
                  <c:v>Clinical Medical Assistant </c:v>
                </c:pt>
                <c:pt idx="2">
                  <c:v>Welding </c:v>
                </c:pt>
                <c:pt idx="3">
                  <c:v>Project Management</c:v>
                </c:pt>
              </c:strCache>
            </c:strRef>
          </c:cat>
          <c:val>
            <c:numRef>
              <c:f>Sheet1!$B$2:$B$5</c:f>
              <c:numCache>
                <c:formatCode>General</c:formatCode>
                <c:ptCount val="4"/>
                <c:pt idx="0">
                  <c:v>2</c:v>
                </c:pt>
                <c:pt idx="1">
                  <c:v>4</c:v>
                </c:pt>
                <c:pt idx="2">
                  <c:v>2</c:v>
                </c:pt>
                <c:pt idx="3">
                  <c:v>1</c:v>
                </c:pt>
              </c:numCache>
            </c:numRef>
          </c:val>
          <c:extLst>
            <c:ext xmlns:c16="http://schemas.microsoft.com/office/drawing/2014/chart" uri="{C3380CC4-5D6E-409C-BE32-E72D297353CC}">
              <c16:uniqueId val="{00000000-C61A-486E-BB3E-A819D14C1F22}"/>
            </c:ext>
          </c:extLst>
        </c:ser>
        <c:ser>
          <c:idx val="1"/>
          <c:order val="1"/>
          <c:tx>
            <c:strRef>
              <c:f>Sheet1!$C$1</c:f>
              <c:strCache>
                <c:ptCount val="1"/>
                <c:pt idx="0">
                  <c:v>10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B-E9B9-49AC-98DB-5EA733C7BCB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D-E9B9-49AC-98DB-5EA733C7BCB8}"/>
              </c:ext>
            </c:extLst>
          </c:dPt>
          <c:cat>
            <c:strRef>
              <c:f>Sheet1!$A$2:$A$5</c:f>
              <c:strCache>
                <c:ptCount val="4"/>
                <c:pt idx="0">
                  <c:v>Certified Nursing Assistant </c:v>
                </c:pt>
                <c:pt idx="1">
                  <c:v>Clinical Medical Assistant </c:v>
                </c:pt>
                <c:pt idx="2">
                  <c:v>Welding </c:v>
                </c:pt>
                <c:pt idx="3">
                  <c:v>Project Management</c:v>
                </c:pt>
              </c:strCache>
            </c:strRef>
          </c:cat>
          <c:val>
            <c:numRef>
              <c:f>Sheet1!$C$2:$C$5</c:f>
              <c:numCache>
                <c:formatCode>General</c:formatCode>
                <c:ptCount val="4"/>
              </c:numCache>
            </c:numRef>
          </c:val>
          <c:extLst>
            <c:ext xmlns:c16="http://schemas.microsoft.com/office/drawing/2014/chart" uri="{C3380CC4-5D6E-409C-BE32-E72D297353CC}">
              <c16:uniqueId val="{0000000E-1DDF-4F2D-AC86-0E7C6E5C8EB3}"/>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7-1-25</a:t>
            </a:r>
            <a:r>
              <a:rPr lang="en-US" baseline="0" dirty="0"/>
              <a:t> – 09-30-25</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Credentials</c:v>
                </c:pt>
              </c:strCache>
            </c:strRef>
          </c:tx>
          <c:spPr>
            <a:solidFill>
              <a:schemeClr val="accent1"/>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in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Youth</c:v>
                </c:pt>
              </c:strCache>
            </c:strRef>
          </c:cat>
          <c:val>
            <c:numRef>
              <c:f>Sheet1!$B$2</c:f>
              <c:numCache>
                <c:formatCode>General</c:formatCode>
                <c:ptCount val="1"/>
                <c:pt idx="0">
                  <c:v>8</c:v>
                </c:pt>
              </c:numCache>
            </c:numRef>
          </c:val>
          <c:extLst>
            <c:ext xmlns:c16="http://schemas.microsoft.com/office/drawing/2014/chart" uri="{C3380CC4-5D6E-409C-BE32-E72D297353CC}">
              <c16:uniqueId val="{00000000-B52A-4BD2-9C87-969E2EA43E74}"/>
            </c:ext>
          </c:extLst>
        </c:ser>
        <c:ser>
          <c:idx val="1"/>
          <c:order val="1"/>
          <c:tx>
            <c:strRef>
              <c:f>Sheet1!$C$1</c:f>
              <c:strCache>
                <c:ptCount val="1"/>
                <c:pt idx="0">
                  <c:v>Measureable Skills Gain</c:v>
                </c:pt>
              </c:strCache>
            </c:strRef>
          </c:tx>
          <c:spPr>
            <a:solidFill>
              <a:schemeClr val="accent2"/>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in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c:f>
              <c:strCache>
                <c:ptCount val="1"/>
                <c:pt idx="0">
                  <c:v>Youth</c:v>
                </c:pt>
              </c:strCache>
            </c:strRef>
          </c:cat>
          <c:val>
            <c:numRef>
              <c:f>Sheet1!$C$2</c:f>
              <c:numCache>
                <c:formatCode>General</c:formatCode>
                <c:ptCount val="1"/>
                <c:pt idx="0">
                  <c:v>29</c:v>
                </c:pt>
              </c:numCache>
            </c:numRef>
          </c:val>
          <c:extLst>
            <c:ext xmlns:c16="http://schemas.microsoft.com/office/drawing/2014/chart" uri="{C3380CC4-5D6E-409C-BE32-E72D297353CC}">
              <c16:uniqueId val="{00000001-B52A-4BD2-9C87-969E2EA43E74}"/>
            </c:ext>
          </c:extLst>
        </c:ser>
        <c:dLbls>
          <c:showLegendKey val="0"/>
          <c:showVal val="0"/>
          <c:showCatName val="0"/>
          <c:showSerName val="0"/>
          <c:showPercent val="0"/>
          <c:showBubbleSize val="0"/>
        </c:dLbls>
        <c:gapWidth val="219"/>
        <c:overlap val="-27"/>
        <c:axId val="288734608"/>
        <c:axId val="318547608"/>
      </c:barChart>
      <c:catAx>
        <c:axId val="28873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8547608"/>
        <c:crosses val="autoZero"/>
        <c:auto val="1"/>
        <c:lblAlgn val="ctr"/>
        <c:lblOffset val="100"/>
        <c:noMultiLvlLbl val="0"/>
      </c:catAx>
      <c:valAx>
        <c:axId val="318547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8734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20879372456472E-2"/>
          <c:y val="2.0791667092029682E-2"/>
          <c:w val="0.93980174288694962"/>
          <c:h val="0.81930738538330006"/>
        </c:manualLayout>
      </c:layout>
      <c:barChart>
        <c:barDir val="col"/>
        <c:grouping val="clustered"/>
        <c:varyColors val="0"/>
        <c:ser>
          <c:idx val="0"/>
          <c:order val="0"/>
          <c:tx>
            <c:strRef>
              <c:f>Sheet1!$B$1</c:f>
              <c:strCache>
                <c:ptCount val="1"/>
                <c:pt idx="0">
                  <c:v>Youth</c:v>
                </c:pt>
              </c:strCache>
            </c:strRef>
          </c:tx>
          <c:spPr>
            <a:solidFill>
              <a:schemeClr val="accent1"/>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A6-4794-9550-9BC3233B5C42}"/>
                </c:ext>
              </c:extLst>
            </c:dLbl>
            <c:dLbl>
              <c:idx val="1"/>
              <c:layout>
                <c:manualLayout>
                  <c:x val="0"/>
                  <c:y val="-4.9079760923596083E-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5.6952911899893814E-2"/>
                      <c:h val="7.1656450948450273E-2"/>
                    </c:manualLayout>
                  </c15:layout>
                </c:ext>
                <c:ext xmlns:c16="http://schemas.microsoft.com/office/drawing/2014/chart" uri="{C3380CC4-5D6E-409C-BE32-E72D297353CC}">
                  <c16:uniqueId val="{00000002-CFA6-4794-9550-9BC3233B5C42}"/>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9B-4065-8DAA-810BBD788B0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WEX\OJT</c:v>
                </c:pt>
                <c:pt idx="1">
                  <c:v>Career Smart</c:v>
                </c:pt>
                <c:pt idx="2">
                  <c:v>Adult Education</c:v>
                </c:pt>
              </c:strCache>
            </c:strRef>
          </c:cat>
          <c:val>
            <c:numRef>
              <c:f>Sheet1!$B$2:$B$4</c:f>
              <c:numCache>
                <c:formatCode>General</c:formatCode>
                <c:ptCount val="3"/>
                <c:pt idx="0">
                  <c:v>4</c:v>
                </c:pt>
                <c:pt idx="1">
                  <c:v>5</c:v>
                </c:pt>
                <c:pt idx="2">
                  <c:v>20</c:v>
                </c:pt>
              </c:numCache>
            </c:numRef>
          </c:val>
          <c:extLst>
            <c:ext xmlns:c16="http://schemas.microsoft.com/office/drawing/2014/chart" uri="{C3380CC4-5D6E-409C-BE32-E72D297353CC}">
              <c16:uniqueId val="{00000000-33DB-4D61-A822-366FCC2D4BFE}"/>
            </c:ext>
          </c:extLst>
        </c:ser>
        <c:dLbls>
          <c:dLblPos val="outEnd"/>
          <c:showLegendKey val="0"/>
          <c:showVal val="1"/>
          <c:showCatName val="0"/>
          <c:showSerName val="0"/>
          <c:showPercent val="0"/>
          <c:showBubbleSize val="0"/>
        </c:dLbls>
        <c:gapWidth val="219"/>
        <c:overlap val="-27"/>
        <c:axId val="318548392"/>
        <c:axId val="318549568"/>
      </c:barChart>
      <c:catAx>
        <c:axId val="318548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8549568"/>
        <c:crosses val="autoZero"/>
        <c:auto val="1"/>
        <c:lblAlgn val="ctr"/>
        <c:lblOffset val="100"/>
        <c:noMultiLvlLbl val="0"/>
      </c:catAx>
      <c:valAx>
        <c:axId val="318549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8548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F9D8C7-B0F1-4F4B-8B30-8990CFCD9965}" type="datetimeFigureOut">
              <a:rPr lang="en-US" smtClean="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AB49BB-4DD0-464D-BF59-A238FC84BF6C}" type="slidenum">
              <a:rPr lang="en-US" smtClean="0"/>
              <a:t>‹#›</a:t>
            </a:fld>
            <a:endParaRPr lang="en-US" dirty="0"/>
          </a:p>
        </p:txBody>
      </p:sp>
    </p:spTree>
    <p:extLst>
      <p:ext uri="{BB962C8B-B14F-4D97-AF65-F5344CB8AC3E}">
        <p14:creationId xmlns:p14="http://schemas.microsoft.com/office/powerpoint/2010/main" val="3122696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D8C7-B0F1-4F4B-8B30-8990CFCD9965}" type="datetimeFigureOut">
              <a:rPr lang="en-US" smtClean="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AB49BB-4DD0-464D-BF59-A238FC84BF6C}" type="slidenum">
              <a:rPr lang="en-US" smtClean="0"/>
              <a:t>‹#›</a:t>
            </a:fld>
            <a:endParaRPr lang="en-US" dirty="0"/>
          </a:p>
        </p:txBody>
      </p:sp>
    </p:spTree>
    <p:extLst>
      <p:ext uri="{BB962C8B-B14F-4D97-AF65-F5344CB8AC3E}">
        <p14:creationId xmlns:p14="http://schemas.microsoft.com/office/powerpoint/2010/main" val="1062683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D8C7-B0F1-4F4B-8B30-8990CFCD9965}" type="datetimeFigureOut">
              <a:rPr lang="en-US" smtClean="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AB49BB-4DD0-464D-BF59-A238FC84BF6C}"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4509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D8C7-B0F1-4F4B-8B30-8990CFCD9965}" type="datetimeFigureOut">
              <a:rPr lang="en-US" smtClean="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AB49BB-4DD0-464D-BF59-A238FC84BF6C}" type="slidenum">
              <a:rPr lang="en-US" smtClean="0"/>
              <a:t>‹#›</a:t>
            </a:fld>
            <a:endParaRPr lang="en-US" dirty="0"/>
          </a:p>
        </p:txBody>
      </p:sp>
    </p:spTree>
    <p:extLst>
      <p:ext uri="{BB962C8B-B14F-4D97-AF65-F5344CB8AC3E}">
        <p14:creationId xmlns:p14="http://schemas.microsoft.com/office/powerpoint/2010/main" val="815239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D8C7-B0F1-4F4B-8B30-8990CFCD9965}" type="datetimeFigureOut">
              <a:rPr lang="en-US" smtClean="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AB49BB-4DD0-464D-BF59-A238FC84BF6C}"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06961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D8C7-B0F1-4F4B-8B30-8990CFCD9965}" type="datetimeFigureOut">
              <a:rPr lang="en-US" smtClean="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AB49BB-4DD0-464D-BF59-A238FC84BF6C}" type="slidenum">
              <a:rPr lang="en-US" smtClean="0"/>
              <a:t>‹#›</a:t>
            </a:fld>
            <a:endParaRPr lang="en-US" dirty="0"/>
          </a:p>
        </p:txBody>
      </p:sp>
    </p:spTree>
    <p:extLst>
      <p:ext uri="{BB962C8B-B14F-4D97-AF65-F5344CB8AC3E}">
        <p14:creationId xmlns:p14="http://schemas.microsoft.com/office/powerpoint/2010/main" val="2445686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F9D8C7-B0F1-4F4B-8B30-8990CFCD9965}" type="datetimeFigureOut">
              <a:rPr lang="en-US" smtClean="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AB49BB-4DD0-464D-BF59-A238FC84BF6C}" type="slidenum">
              <a:rPr lang="en-US" smtClean="0"/>
              <a:t>‹#›</a:t>
            </a:fld>
            <a:endParaRPr lang="en-US" dirty="0"/>
          </a:p>
        </p:txBody>
      </p:sp>
    </p:spTree>
    <p:extLst>
      <p:ext uri="{BB962C8B-B14F-4D97-AF65-F5344CB8AC3E}">
        <p14:creationId xmlns:p14="http://schemas.microsoft.com/office/powerpoint/2010/main" val="4046126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F9D8C7-B0F1-4F4B-8B30-8990CFCD9965}" type="datetimeFigureOut">
              <a:rPr lang="en-US" smtClean="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AB49BB-4DD0-464D-BF59-A238FC84BF6C}" type="slidenum">
              <a:rPr lang="en-US" smtClean="0"/>
              <a:t>‹#›</a:t>
            </a:fld>
            <a:endParaRPr lang="en-US" dirty="0"/>
          </a:p>
        </p:txBody>
      </p:sp>
    </p:spTree>
    <p:extLst>
      <p:ext uri="{BB962C8B-B14F-4D97-AF65-F5344CB8AC3E}">
        <p14:creationId xmlns:p14="http://schemas.microsoft.com/office/powerpoint/2010/main" val="85166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F9D8C7-B0F1-4F4B-8B30-8990CFCD9965}" type="datetimeFigureOut">
              <a:rPr lang="en-US" smtClean="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AB49BB-4DD0-464D-BF59-A238FC84BF6C}" type="slidenum">
              <a:rPr lang="en-US" smtClean="0"/>
              <a:t>‹#›</a:t>
            </a:fld>
            <a:endParaRPr lang="en-US" dirty="0"/>
          </a:p>
        </p:txBody>
      </p:sp>
    </p:spTree>
    <p:extLst>
      <p:ext uri="{BB962C8B-B14F-4D97-AF65-F5344CB8AC3E}">
        <p14:creationId xmlns:p14="http://schemas.microsoft.com/office/powerpoint/2010/main" val="1581271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D8C7-B0F1-4F4B-8B30-8990CFCD9965}" type="datetimeFigureOut">
              <a:rPr lang="en-US" smtClean="0"/>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AB49BB-4DD0-464D-BF59-A238FC84BF6C}" type="slidenum">
              <a:rPr lang="en-US" smtClean="0"/>
              <a:t>‹#›</a:t>
            </a:fld>
            <a:endParaRPr lang="en-US" dirty="0"/>
          </a:p>
        </p:txBody>
      </p:sp>
    </p:spTree>
    <p:extLst>
      <p:ext uri="{BB962C8B-B14F-4D97-AF65-F5344CB8AC3E}">
        <p14:creationId xmlns:p14="http://schemas.microsoft.com/office/powerpoint/2010/main" val="2453921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F9D8C7-B0F1-4F4B-8B30-8990CFCD9965}" type="datetimeFigureOut">
              <a:rPr lang="en-US" smtClean="0"/>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AB49BB-4DD0-464D-BF59-A238FC84BF6C}" type="slidenum">
              <a:rPr lang="en-US" smtClean="0"/>
              <a:t>‹#›</a:t>
            </a:fld>
            <a:endParaRPr lang="en-US" dirty="0"/>
          </a:p>
        </p:txBody>
      </p:sp>
    </p:spTree>
    <p:extLst>
      <p:ext uri="{BB962C8B-B14F-4D97-AF65-F5344CB8AC3E}">
        <p14:creationId xmlns:p14="http://schemas.microsoft.com/office/powerpoint/2010/main" val="2236432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F9D8C7-B0F1-4F4B-8B30-8990CFCD9965}" type="datetimeFigureOut">
              <a:rPr lang="en-US" smtClean="0"/>
              <a:t>11/7/2025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AB49BB-4DD0-464D-BF59-A238FC84BF6C}" type="slidenum">
              <a:rPr lang="en-US" smtClean="0"/>
              <a:t>‹#›</a:t>
            </a:fld>
            <a:endParaRPr lang="en-US" dirty="0"/>
          </a:p>
        </p:txBody>
      </p:sp>
    </p:spTree>
    <p:extLst>
      <p:ext uri="{BB962C8B-B14F-4D97-AF65-F5344CB8AC3E}">
        <p14:creationId xmlns:p14="http://schemas.microsoft.com/office/powerpoint/2010/main" val="3963371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F9D8C7-B0F1-4F4B-8B30-8990CFCD9965}" type="datetimeFigureOut">
              <a:rPr lang="en-US" smtClean="0"/>
              <a:t>11/7/2025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AB49BB-4DD0-464D-BF59-A238FC84BF6C}" type="slidenum">
              <a:rPr lang="en-US" smtClean="0"/>
              <a:t>‹#›</a:t>
            </a:fld>
            <a:endParaRPr lang="en-US" dirty="0"/>
          </a:p>
        </p:txBody>
      </p:sp>
    </p:spTree>
    <p:extLst>
      <p:ext uri="{BB962C8B-B14F-4D97-AF65-F5344CB8AC3E}">
        <p14:creationId xmlns:p14="http://schemas.microsoft.com/office/powerpoint/2010/main" val="2511481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D8C7-B0F1-4F4B-8B30-8990CFCD9965}" type="datetimeFigureOut">
              <a:rPr lang="en-US" smtClean="0"/>
              <a:t>11/7/2025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AB49BB-4DD0-464D-BF59-A238FC84BF6C}" type="slidenum">
              <a:rPr lang="en-US" smtClean="0"/>
              <a:t>‹#›</a:t>
            </a:fld>
            <a:endParaRPr lang="en-US" dirty="0"/>
          </a:p>
        </p:txBody>
      </p:sp>
    </p:spTree>
    <p:extLst>
      <p:ext uri="{BB962C8B-B14F-4D97-AF65-F5344CB8AC3E}">
        <p14:creationId xmlns:p14="http://schemas.microsoft.com/office/powerpoint/2010/main" val="3344065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F9D8C7-B0F1-4F4B-8B30-8990CFCD9965}" type="datetimeFigureOut">
              <a:rPr lang="en-US" smtClean="0"/>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AB49BB-4DD0-464D-BF59-A238FC84BF6C}" type="slidenum">
              <a:rPr lang="en-US" smtClean="0"/>
              <a:t>‹#›</a:t>
            </a:fld>
            <a:endParaRPr lang="en-US" dirty="0"/>
          </a:p>
        </p:txBody>
      </p:sp>
    </p:spTree>
    <p:extLst>
      <p:ext uri="{BB962C8B-B14F-4D97-AF65-F5344CB8AC3E}">
        <p14:creationId xmlns:p14="http://schemas.microsoft.com/office/powerpoint/2010/main" val="396468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D8C7-B0F1-4F4B-8B30-8990CFCD9965}" type="datetimeFigureOut">
              <a:rPr lang="en-US" smtClean="0"/>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AB49BB-4DD0-464D-BF59-A238FC84BF6C}" type="slidenum">
              <a:rPr lang="en-US" smtClean="0"/>
              <a:t>‹#›</a:t>
            </a:fld>
            <a:endParaRPr lang="en-US" dirty="0"/>
          </a:p>
        </p:txBody>
      </p:sp>
    </p:spTree>
    <p:extLst>
      <p:ext uri="{BB962C8B-B14F-4D97-AF65-F5344CB8AC3E}">
        <p14:creationId xmlns:p14="http://schemas.microsoft.com/office/powerpoint/2010/main" val="4041961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F9D8C7-B0F1-4F4B-8B30-8990CFCD9965}" type="datetimeFigureOut">
              <a:rPr lang="en-US" smtClean="0"/>
              <a:t>11/7/2025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2AB49BB-4DD0-464D-BF59-A238FC84BF6C}" type="slidenum">
              <a:rPr lang="en-US" smtClean="0"/>
              <a:t>‹#›</a:t>
            </a:fld>
            <a:endParaRPr lang="en-US" dirty="0"/>
          </a:p>
        </p:txBody>
      </p:sp>
    </p:spTree>
    <p:extLst>
      <p:ext uri="{BB962C8B-B14F-4D97-AF65-F5344CB8AC3E}">
        <p14:creationId xmlns:p14="http://schemas.microsoft.com/office/powerpoint/2010/main" val="591942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Isosceles Triangle 34">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35">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A1F16536-8905-4B6E-8288-048CBB947226}"/>
              </a:ext>
            </a:extLst>
          </p:cNvPr>
          <p:cNvSpPr>
            <a:spLocks noGrp="1"/>
          </p:cNvSpPr>
          <p:nvPr>
            <p:ph type="ctrTitle"/>
          </p:nvPr>
        </p:nvSpPr>
        <p:spPr>
          <a:xfrm>
            <a:off x="1708744" y="4479493"/>
            <a:ext cx="6244508" cy="826255"/>
          </a:xfrm>
        </p:spPr>
        <p:txBody>
          <a:bodyPr>
            <a:normAutofit fontScale="90000"/>
          </a:bodyPr>
          <a:lstStyle/>
          <a:p>
            <a:pPr algn="l" defTabSz="342900">
              <a:lnSpc>
                <a:spcPct val="90000"/>
              </a:lnSpc>
            </a:pPr>
            <a:r>
              <a:rPr lang="en-US" sz="4100" dirty="0"/>
              <a:t>Adult/Dislocated Worker Program Report</a:t>
            </a:r>
            <a:br>
              <a:rPr lang="en-US" sz="1725" kern="1200" dirty="0">
                <a:solidFill>
                  <a:schemeClr val="accent1"/>
                </a:solidFill>
                <a:latin typeface="+mj-lt"/>
                <a:ea typeface="+mj-ea"/>
                <a:cs typeface="+mj-cs"/>
              </a:rPr>
            </a:br>
            <a:endParaRPr lang="en-US" sz="2300" dirty="0"/>
          </a:p>
        </p:txBody>
      </p:sp>
      <p:sp>
        <p:nvSpPr>
          <p:cNvPr id="4" name="Subtitle 3">
            <a:extLst>
              <a:ext uri="{FF2B5EF4-FFF2-40B4-BE49-F238E27FC236}">
                <a16:creationId xmlns:a16="http://schemas.microsoft.com/office/drawing/2014/main" id="{759EE215-8A74-424B-9B1D-078F6B881832}"/>
              </a:ext>
            </a:extLst>
          </p:cNvPr>
          <p:cNvSpPr>
            <a:spLocks noGrp="1"/>
          </p:cNvSpPr>
          <p:nvPr>
            <p:ph type="subTitle" idx="1"/>
          </p:nvPr>
        </p:nvSpPr>
        <p:spPr>
          <a:xfrm>
            <a:off x="1836230" y="5187788"/>
            <a:ext cx="6244508" cy="378794"/>
          </a:xfrm>
        </p:spPr>
        <p:txBody>
          <a:bodyPr>
            <a:normAutofit/>
          </a:bodyPr>
          <a:lstStyle/>
          <a:p>
            <a:pPr algn="l" defTabSz="342900">
              <a:spcBef>
                <a:spcPts val="750"/>
              </a:spcBef>
            </a:pPr>
            <a:r>
              <a:rPr lang="en-US" sz="1350" kern="1200" dirty="0">
                <a:solidFill>
                  <a:schemeClr val="tx1">
                    <a:lumMod val="50000"/>
                    <a:lumOff val="50000"/>
                  </a:schemeClr>
                </a:solidFill>
                <a:latin typeface="+mn-lt"/>
                <a:ea typeface="+mn-ea"/>
                <a:cs typeface="+mn-cs"/>
              </a:rPr>
              <a:t>July 1, 2025 – September</a:t>
            </a:r>
            <a:r>
              <a:rPr lang="en-US" sz="1350" dirty="0"/>
              <a:t> 30, 2025</a:t>
            </a:r>
            <a:endParaRPr lang="en-US" dirty="0"/>
          </a:p>
        </p:txBody>
      </p:sp>
      <p:pic>
        <p:nvPicPr>
          <p:cNvPr id="21" name="Picture 20">
            <a:extLst>
              <a:ext uri="{FF2B5EF4-FFF2-40B4-BE49-F238E27FC236}">
                <a16:creationId xmlns:a16="http://schemas.microsoft.com/office/drawing/2014/main" id="{0519309D-7678-4142-87E0-6F3FCA1DB71A}"/>
              </a:ext>
            </a:extLst>
          </p:cNvPr>
          <p:cNvPicPr>
            <a:picLocks noChangeAspect="1"/>
          </p:cNvPicPr>
          <p:nvPr/>
        </p:nvPicPr>
        <p:blipFill>
          <a:blip r:embed="rId2"/>
          <a:stretch>
            <a:fillRect/>
          </a:stretch>
        </p:blipFill>
        <p:spPr>
          <a:xfrm>
            <a:off x="1214974" y="5976973"/>
            <a:ext cx="1814684" cy="378793"/>
          </a:xfrm>
          <a:prstGeom prst="rect">
            <a:avLst/>
          </a:prstGeom>
        </p:spPr>
      </p:pic>
      <p:pic>
        <p:nvPicPr>
          <p:cNvPr id="3" name="Picture 2">
            <a:extLst>
              <a:ext uri="{FF2B5EF4-FFF2-40B4-BE49-F238E27FC236}">
                <a16:creationId xmlns:a16="http://schemas.microsoft.com/office/drawing/2014/main" id="{46E513DB-484D-07DB-99D6-F37C29BDF83F}"/>
              </a:ext>
            </a:extLst>
          </p:cNvPr>
          <p:cNvPicPr>
            <a:picLocks noChangeAspect="1"/>
          </p:cNvPicPr>
          <p:nvPr/>
        </p:nvPicPr>
        <p:blipFill>
          <a:blip r:embed="rId3"/>
          <a:stretch>
            <a:fillRect/>
          </a:stretch>
        </p:blipFill>
        <p:spPr>
          <a:xfrm>
            <a:off x="1427814" y="1287610"/>
            <a:ext cx="7943197" cy="2282221"/>
          </a:xfrm>
          <a:prstGeom prst="rect">
            <a:avLst/>
          </a:prstGeom>
        </p:spPr>
      </p:pic>
    </p:spTree>
    <p:extLst>
      <p:ext uri="{BB962C8B-B14F-4D97-AF65-F5344CB8AC3E}">
        <p14:creationId xmlns:p14="http://schemas.microsoft.com/office/powerpoint/2010/main" val="2472794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4666-5EC0-45C1-BDF5-F5DFA40D59D3}"/>
              </a:ext>
            </a:extLst>
          </p:cNvPr>
          <p:cNvSpPr>
            <a:spLocks noGrp="1"/>
          </p:cNvSpPr>
          <p:nvPr>
            <p:ph type="title"/>
          </p:nvPr>
        </p:nvSpPr>
        <p:spPr/>
        <p:txBody>
          <a:bodyPr>
            <a:normAutofit/>
          </a:bodyPr>
          <a:lstStyle/>
          <a:p>
            <a:pPr algn="ctr"/>
            <a:r>
              <a:rPr lang="en-US" dirty="0"/>
              <a:t>Performance Outcomes Update</a:t>
            </a:r>
            <a:br>
              <a:rPr lang="en-US" dirty="0"/>
            </a:br>
            <a:r>
              <a:rPr lang="en-US" sz="2800" dirty="0"/>
              <a:t>7-1-25 – 09-30-25</a:t>
            </a:r>
          </a:p>
        </p:txBody>
      </p:sp>
      <p:graphicFrame>
        <p:nvGraphicFramePr>
          <p:cNvPr id="6" name="Content Placeholder 5">
            <a:extLst>
              <a:ext uri="{FF2B5EF4-FFF2-40B4-BE49-F238E27FC236}">
                <a16:creationId xmlns:a16="http://schemas.microsoft.com/office/drawing/2014/main" id="{7AFC08DD-B93E-4F4B-83FE-C0004603D3AB}"/>
              </a:ext>
            </a:extLst>
          </p:cNvPr>
          <p:cNvGraphicFramePr>
            <a:graphicFrameLocks noGrp="1"/>
          </p:cNvGraphicFramePr>
          <p:nvPr>
            <p:ph idx="1"/>
            <p:extLst>
              <p:ext uri="{D42A27DB-BD31-4B8C-83A1-F6EECF244321}">
                <p14:modId xmlns:p14="http://schemas.microsoft.com/office/powerpoint/2010/main" val="578884106"/>
              </p:ext>
            </p:extLst>
          </p:nvPr>
        </p:nvGraphicFramePr>
        <p:xfrm>
          <a:off x="677863" y="2259106"/>
          <a:ext cx="8596312" cy="49915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129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 name="Rectangle 1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Freeform: Shape 3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D09475F-8A4A-4A1E-AA32-70CC6B48ADE7}"/>
              </a:ext>
            </a:extLst>
          </p:cNvPr>
          <p:cNvSpPr>
            <a:spLocks noGrp="1"/>
          </p:cNvSpPr>
          <p:nvPr>
            <p:ph type="title"/>
          </p:nvPr>
        </p:nvSpPr>
        <p:spPr>
          <a:xfrm>
            <a:off x="7585729" y="459219"/>
            <a:ext cx="4512989" cy="2227730"/>
          </a:xfrm>
        </p:spPr>
        <p:txBody>
          <a:bodyPr anchor="ctr">
            <a:normAutofit/>
          </a:bodyPr>
          <a:lstStyle/>
          <a:p>
            <a:pPr>
              <a:lnSpc>
                <a:spcPct val="90000"/>
              </a:lnSpc>
            </a:pPr>
            <a:r>
              <a:rPr lang="en-US" b="1" dirty="0">
                <a:solidFill>
                  <a:schemeClr val="bg1"/>
                </a:solidFill>
              </a:rPr>
              <a:t>WIOA Youth   Success Story </a:t>
            </a:r>
            <a:br>
              <a:rPr lang="en-US" b="1" dirty="0">
                <a:solidFill>
                  <a:schemeClr val="bg1"/>
                </a:solidFill>
              </a:rPr>
            </a:br>
            <a:br>
              <a:rPr lang="en-US" b="1" dirty="0">
                <a:solidFill>
                  <a:schemeClr val="bg1"/>
                </a:solidFill>
              </a:rPr>
            </a:br>
            <a:r>
              <a:rPr lang="en-US" b="1" dirty="0">
                <a:solidFill>
                  <a:schemeClr val="bg1"/>
                </a:solidFill>
              </a:rPr>
              <a:t>Avondre M. </a:t>
            </a:r>
            <a:endParaRPr lang="en-US" dirty="0">
              <a:solidFill>
                <a:schemeClr val="bg1"/>
              </a:solidFill>
            </a:endParaRPr>
          </a:p>
        </p:txBody>
      </p:sp>
      <p:sp>
        <p:nvSpPr>
          <p:cNvPr id="8" name="Content Placeholder 2">
            <a:extLst>
              <a:ext uri="{FF2B5EF4-FFF2-40B4-BE49-F238E27FC236}">
                <a16:creationId xmlns:a16="http://schemas.microsoft.com/office/drawing/2014/main" id="{F84A981E-4190-4C5E-8767-169081B376FB}"/>
              </a:ext>
            </a:extLst>
          </p:cNvPr>
          <p:cNvSpPr>
            <a:spLocks noGrp="1"/>
          </p:cNvSpPr>
          <p:nvPr>
            <p:ph idx="1"/>
          </p:nvPr>
        </p:nvSpPr>
        <p:spPr>
          <a:xfrm>
            <a:off x="7306528" y="2556573"/>
            <a:ext cx="4512988" cy="3317938"/>
          </a:xfrm>
        </p:spPr>
        <p:txBody>
          <a:bodyPr anchor="t">
            <a:normAutofit fontScale="85000" lnSpcReduction="20000"/>
          </a:bodyPr>
          <a:lstStyle/>
          <a:p>
            <a:pPr marL="0" indent="0">
              <a:lnSpc>
                <a:spcPct val="90000"/>
              </a:lnSpc>
              <a:buNone/>
            </a:pPr>
            <a:endParaRPr lang="en-US" sz="1300" dirty="0">
              <a:solidFill>
                <a:srgbClr val="FFFFFF"/>
              </a:solidFill>
              <a:highlight>
                <a:srgbClr val="FFFF00"/>
              </a:highlight>
            </a:endParaRPr>
          </a:p>
          <a:p>
            <a:pPr marL="0" indent="0">
              <a:lnSpc>
                <a:spcPct val="90000"/>
              </a:lnSpc>
              <a:buNone/>
            </a:pPr>
            <a:r>
              <a:rPr lang="en-US" sz="1300" dirty="0">
                <a:solidFill>
                  <a:srgbClr val="FFFFFF"/>
                </a:solidFill>
                <a:highlight>
                  <a:srgbClr val="FFFF00"/>
                </a:highlight>
              </a:rPr>
              <a:t> </a:t>
            </a:r>
          </a:p>
          <a:p>
            <a:r>
              <a:rPr lang="en-US" sz="1200" dirty="0">
                <a:solidFill>
                  <a:schemeClr val="bg1"/>
                </a:solidFill>
              </a:rPr>
              <a:t>Avondre, 25, joined the WIOA program on August 16, 2024, determined to overcome significant personal barriers, including not having a GED and facing transportation challenges. Over the past year in the program, he has worked steadily to build a better future and pursue a career in the welding industry. During his time in the program, Avondre took deliberate steps to achieve his goals. He earned his GED through Greenwood Adult Education and participated in Career Smart workshops, where he developed key job-readiness skills such as resume building, interview preparation, and workplace professionalism. These efforts demonstrated his resilience, focus, and determination to succeed. After completing his GED and skill-building activities, Avondre enrolled in welding training at Norris Mechanical School in Anderson, SC. He successfully completed the initial level of training, gaining the hands-on skills necessary to advance in his chosen career path. Avondre is now actively seeking employment while preparing to begin Welding 102, the next level of instruction that will further enhance his expertise. With his dedication and perseverance, he is steadily moving toward his long-term dream of owning and operating his own welding company, turning his hard work into a sustainable and rewarding career.</a:t>
            </a:r>
          </a:p>
          <a:p>
            <a:endParaRPr lang="en-US" sz="1200" dirty="0"/>
          </a:p>
          <a:p>
            <a:endParaRPr lang="en-US" sz="1200" dirty="0"/>
          </a:p>
        </p:txBody>
      </p:sp>
      <p:pic>
        <p:nvPicPr>
          <p:cNvPr id="4" name="Picture 3" descr="A person welding a piece of metal&#10;&#10;AI-generated content may be incorrect.">
            <a:extLst>
              <a:ext uri="{FF2B5EF4-FFF2-40B4-BE49-F238E27FC236}">
                <a16:creationId xmlns:a16="http://schemas.microsoft.com/office/drawing/2014/main" id="{4B70AEF9-0EF9-5627-7F6F-D444E6160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071" y="436320"/>
            <a:ext cx="3728210" cy="5856773"/>
          </a:xfrm>
          <a:prstGeom prst="rect">
            <a:avLst/>
          </a:prstGeom>
        </p:spPr>
      </p:pic>
    </p:spTree>
    <p:extLst>
      <p:ext uri="{BB962C8B-B14F-4D97-AF65-F5344CB8AC3E}">
        <p14:creationId xmlns:p14="http://schemas.microsoft.com/office/powerpoint/2010/main" val="1318759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5E0F6-012E-8546-D4E9-E64694B139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F25CE2-3F27-61AE-4C19-FDFAD48733D1}"/>
              </a:ext>
            </a:extLst>
          </p:cNvPr>
          <p:cNvSpPr>
            <a:spLocks noGrp="1"/>
          </p:cNvSpPr>
          <p:nvPr>
            <p:ph type="ctrTitle"/>
          </p:nvPr>
        </p:nvSpPr>
        <p:spPr>
          <a:xfrm>
            <a:off x="1506893" y="4090518"/>
            <a:ext cx="7673801" cy="1087656"/>
          </a:xfrm>
        </p:spPr>
        <p:txBody>
          <a:bodyPr>
            <a:normAutofit/>
          </a:bodyPr>
          <a:lstStyle/>
          <a:p>
            <a:pPr algn="l"/>
            <a:r>
              <a:rPr lang="en-US" sz="3500" dirty="0"/>
              <a:t>One-Stop Center Operations Report</a:t>
            </a:r>
          </a:p>
        </p:txBody>
      </p:sp>
      <p:sp>
        <p:nvSpPr>
          <p:cNvPr id="3" name="Subtitle 2">
            <a:extLst>
              <a:ext uri="{FF2B5EF4-FFF2-40B4-BE49-F238E27FC236}">
                <a16:creationId xmlns:a16="http://schemas.microsoft.com/office/drawing/2014/main" id="{2AF59F36-E244-2771-C5BB-5D472AD1B57A}"/>
              </a:ext>
            </a:extLst>
          </p:cNvPr>
          <p:cNvSpPr>
            <a:spLocks noGrp="1"/>
          </p:cNvSpPr>
          <p:nvPr>
            <p:ph type="subTitle" idx="1"/>
          </p:nvPr>
        </p:nvSpPr>
        <p:spPr>
          <a:xfrm>
            <a:off x="1674795" y="5659655"/>
            <a:ext cx="7599205" cy="611896"/>
          </a:xfrm>
        </p:spPr>
        <p:txBody>
          <a:bodyPr>
            <a:normAutofit/>
          </a:bodyPr>
          <a:lstStyle/>
          <a:p>
            <a:pPr algn="l"/>
            <a:r>
              <a:rPr lang="en-US" dirty="0"/>
              <a:t>July 1, 2025 – September 30, 2025</a:t>
            </a:r>
          </a:p>
        </p:txBody>
      </p:sp>
      <p:pic>
        <p:nvPicPr>
          <p:cNvPr id="4" name="Picture 3" descr="Logo&#10;&#10;Description automatically generated">
            <a:extLst>
              <a:ext uri="{FF2B5EF4-FFF2-40B4-BE49-F238E27FC236}">
                <a16:creationId xmlns:a16="http://schemas.microsoft.com/office/drawing/2014/main" id="{99BD44DF-38BB-7856-CB6D-18BC4C7694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0540" y="-124690"/>
            <a:ext cx="7490690" cy="4821382"/>
          </a:xfrm>
          <a:prstGeom prst="rect">
            <a:avLst/>
          </a:prstGeom>
        </p:spPr>
      </p:pic>
    </p:spTree>
    <p:extLst>
      <p:ext uri="{BB962C8B-B14F-4D97-AF65-F5344CB8AC3E}">
        <p14:creationId xmlns:p14="http://schemas.microsoft.com/office/powerpoint/2010/main" val="2981434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69E28A-43E0-3400-9B19-0AD863DE0084}"/>
              </a:ext>
            </a:extLst>
          </p:cNvPr>
          <p:cNvSpPr>
            <a:spLocks noGrp="1"/>
          </p:cNvSpPr>
          <p:nvPr>
            <p:ph type="title"/>
          </p:nvPr>
        </p:nvSpPr>
        <p:spPr>
          <a:xfrm>
            <a:off x="1286933" y="609600"/>
            <a:ext cx="10197494" cy="1099457"/>
          </a:xfrm>
        </p:spPr>
        <p:txBody>
          <a:bodyPr>
            <a:normAutofit/>
          </a:bodyPr>
          <a:lstStyle/>
          <a:p>
            <a:r>
              <a:rPr lang="en-US"/>
              <a:t>SC Works Center Traffic </a:t>
            </a:r>
            <a:endParaRPr lang="en-US" dirty="0"/>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29" name="Content Placeholder 6">
            <a:extLst>
              <a:ext uri="{FF2B5EF4-FFF2-40B4-BE49-F238E27FC236}">
                <a16:creationId xmlns:a16="http://schemas.microsoft.com/office/drawing/2014/main" id="{C73EAFE0-F960-4891-90C0-FC3E1F69A1AD}"/>
              </a:ext>
            </a:extLst>
          </p:cNvPr>
          <p:cNvGraphicFramePr>
            <a:graphicFrameLocks noGrp="1"/>
          </p:cNvGraphicFramePr>
          <p:nvPr>
            <p:ph idx="1"/>
            <p:extLst>
              <p:ext uri="{D42A27DB-BD31-4B8C-83A1-F6EECF244321}">
                <p14:modId xmlns:p14="http://schemas.microsoft.com/office/powerpoint/2010/main" val="3257665161"/>
              </p:ext>
            </p:extLst>
          </p:nvPr>
        </p:nvGraphicFramePr>
        <p:xfrm>
          <a:off x="1657357" y="1948543"/>
          <a:ext cx="6593722" cy="4609764"/>
        </p:xfrm>
        <a:graphic>
          <a:graphicData uri="http://schemas.openxmlformats.org/drawingml/2006/table">
            <a:tbl>
              <a:tblPr firstRow="1" bandRow="1">
                <a:tableStyleId>{5C22544A-7EE6-4342-B048-85BDC9FD1C3A}</a:tableStyleId>
              </a:tblPr>
              <a:tblGrid>
                <a:gridCol w="2026596">
                  <a:extLst>
                    <a:ext uri="{9D8B030D-6E8A-4147-A177-3AD203B41FA5}">
                      <a16:colId xmlns:a16="http://schemas.microsoft.com/office/drawing/2014/main" val="43855648"/>
                    </a:ext>
                  </a:extLst>
                </a:gridCol>
                <a:gridCol w="2283563">
                  <a:extLst>
                    <a:ext uri="{9D8B030D-6E8A-4147-A177-3AD203B41FA5}">
                      <a16:colId xmlns:a16="http://schemas.microsoft.com/office/drawing/2014/main" val="1030595207"/>
                    </a:ext>
                  </a:extLst>
                </a:gridCol>
                <a:gridCol w="2283563">
                  <a:extLst>
                    <a:ext uri="{9D8B030D-6E8A-4147-A177-3AD203B41FA5}">
                      <a16:colId xmlns:a16="http://schemas.microsoft.com/office/drawing/2014/main" val="1727230011"/>
                    </a:ext>
                  </a:extLst>
                </a:gridCol>
              </a:tblGrid>
              <a:tr h="454832">
                <a:tc>
                  <a:txBody>
                    <a:bodyPr/>
                    <a:lstStyle/>
                    <a:p>
                      <a:pPr algn="l"/>
                      <a:r>
                        <a:rPr lang="en-US" sz="2000" dirty="0"/>
                        <a:t>Center Traffic Counts</a:t>
                      </a:r>
                    </a:p>
                  </a:txBody>
                  <a:tcPr marL="103371" marR="103371" marT="51685" marB="51685"/>
                </a:tc>
                <a:tc>
                  <a:txBody>
                    <a:bodyPr/>
                    <a:lstStyle/>
                    <a:p>
                      <a:pPr algn="l"/>
                      <a:r>
                        <a:rPr lang="en-US" sz="2000" dirty="0"/>
                        <a:t>September 2025</a:t>
                      </a:r>
                    </a:p>
                  </a:txBody>
                  <a:tcPr marL="103371" marR="103371" marT="51685" marB="51685"/>
                </a:tc>
                <a:tc>
                  <a:txBody>
                    <a:bodyPr/>
                    <a:lstStyle/>
                    <a:p>
                      <a:pPr algn="l"/>
                      <a:r>
                        <a:rPr lang="en-US" sz="2000" dirty="0"/>
                        <a:t>Program Year 25’</a:t>
                      </a:r>
                    </a:p>
                  </a:txBody>
                  <a:tcPr marL="103371" marR="103371" marT="51685" marB="51685"/>
                </a:tc>
                <a:extLst>
                  <a:ext uri="{0D108BD9-81ED-4DB2-BD59-A6C34878D82A}">
                    <a16:rowId xmlns:a16="http://schemas.microsoft.com/office/drawing/2014/main" val="284822686"/>
                  </a:ext>
                </a:extLst>
              </a:tr>
              <a:tr h="454832">
                <a:tc>
                  <a:txBody>
                    <a:bodyPr/>
                    <a:lstStyle/>
                    <a:p>
                      <a:pPr algn="l"/>
                      <a:r>
                        <a:rPr lang="en-US" sz="2000"/>
                        <a:t>Greenwood</a:t>
                      </a:r>
                    </a:p>
                  </a:txBody>
                  <a:tcPr marL="103371" marR="103371" marT="51685" marB="51685"/>
                </a:tc>
                <a:tc>
                  <a:txBody>
                    <a:bodyPr/>
                    <a:lstStyle/>
                    <a:p>
                      <a:pPr algn="l"/>
                      <a:r>
                        <a:rPr lang="en-US" sz="2000" dirty="0"/>
                        <a:t>593</a:t>
                      </a:r>
                    </a:p>
                  </a:txBody>
                  <a:tcPr marL="103371" marR="103371" marT="51685" marB="51685"/>
                </a:tc>
                <a:tc>
                  <a:txBody>
                    <a:bodyPr/>
                    <a:lstStyle/>
                    <a:p>
                      <a:pPr algn="l"/>
                      <a:r>
                        <a:rPr lang="en-US" sz="2000" dirty="0"/>
                        <a:t>1948</a:t>
                      </a:r>
                    </a:p>
                  </a:txBody>
                  <a:tcPr marL="103371" marR="103371" marT="51685" marB="51685"/>
                </a:tc>
                <a:extLst>
                  <a:ext uri="{0D108BD9-81ED-4DB2-BD59-A6C34878D82A}">
                    <a16:rowId xmlns:a16="http://schemas.microsoft.com/office/drawing/2014/main" val="2780586558"/>
                  </a:ext>
                </a:extLst>
              </a:tr>
              <a:tr h="454832">
                <a:tc>
                  <a:txBody>
                    <a:bodyPr/>
                    <a:lstStyle/>
                    <a:p>
                      <a:pPr algn="l"/>
                      <a:r>
                        <a:rPr lang="en-US" sz="2000"/>
                        <a:t>Laurens</a:t>
                      </a:r>
                    </a:p>
                  </a:txBody>
                  <a:tcPr marL="103371" marR="103371" marT="51685" marB="51685"/>
                </a:tc>
                <a:tc>
                  <a:txBody>
                    <a:bodyPr/>
                    <a:lstStyle/>
                    <a:p>
                      <a:pPr algn="l"/>
                      <a:r>
                        <a:rPr lang="en-US" sz="2000" dirty="0"/>
                        <a:t>138</a:t>
                      </a:r>
                    </a:p>
                  </a:txBody>
                  <a:tcPr marL="103371" marR="103371" marT="51685" marB="51685"/>
                </a:tc>
                <a:tc>
                  <a:txBody>
                    <a:bodyPr/>
                    <a:lstStyle/>
                    <a:p>
                      <a:pPr algn="l"/>
                      <a:r>
                        <a:rPr lang="en-US" sz="2000" dirty="0"/>
                        <a:t>456</a:t>
                      </a:r>
                    </a:p>
                  </a:txBody>
                  <a:tcPr marL="103371" marR="103371" marT="51685" marB="51685"/>
                </a:tc>
                <a:extLst>
                  <a:ext uri="{0D108BD9-81ED-4DB2-BD59-A6C34878D82A}">
                    <a16:rowId xmlns:a16="http://schemas.microsoft.com/office/drawing/2014/main" val="4281062087"/>
                  </a:ext>
                </a:extLst>
              </a:tr>
              <a:tr h="454832">
                <a:tc>
                  <a:txBody>
                    <a:bodyPr/>
                    <a:lstStyle/>
                    <a:p>
                      <a:pPr algn="l"/>
                      <a:r>
                        <a:rPr lang="en-US" sz="2000"/>
                        <a:t>Edgefield </a:t>
                      </a:r>
                    </a:p>
                  </a:txBody>
                  <a:tcPr marL="103371" marR="103371" marT="51685" marB="51685"/>
                </a:tc>
                <a:tc>
                  <a:txBody>
                    <a:bodyPr/>
                    <a:lstStyle/>
                    <a:p>
                      <a:pPr algn="l"/>
                      <a:r>
                        <a:rPr lang="en-US" sz="2000" dirty="0"/>
                        <a:t>8</a:t>
                      </a:r>
                    </a:p>
                  </a:txBody>
                  <a:tcPr marL="103371" marR="103371" marT="51685" marB="51685"/>
                </a:tc>
                <a:tc>
                  <a:txBody>
                    <a:bodyPr/>
                    <a:lstStyle/>
                    <a:p>
                      <a:pPr algn="l"/>
                      <a:r>
                        <a:rPr lang="en-US" sz="2000" dirty="0"/>
                        <a:t>20</a:t>
                      </a:r>
                    </a:p>
                  </a:txBody>
                  <a:tcPr marL="103371" marR="103371" marT="51685" marB="51685"/>
                </a:tc>
                <a:extLst>
                  <a:ext uri="{0D108BD9-81ED-4DB2-BD59-A6C34878D82A}">
                    <a16:rowId xmlns:a16="http://schemas.microsoft.com/office/drawing/2014/main" val="348790479"/>
                  </a:ext>
                </a:extLst>
              </a:tr>
              <a:tr h="454832">
                <a:tc>
                  <a:txBody>
                    <a:bodyPr/>
                    <a:lstStyle/>
                    <a:p>
                      <a:pPr algn="l"/>
                      <a:r>
                        <a:rPr lang="en-US" sz="2000"/>
                        <a:t>Abbeville</a:t>
                      </a:r>
                    </a:p>
                  </a:txBody>
                  <a:tcPr marL="103371" marR="103371" marT="51685" marB="51685"/>
                </a:tc>
                <a:tc>
                  <a:txBody>
                    <a:bodyPr/>
                    <a:lstStyle/>
                    <a:p>
                      <a:pPr algn="l"/>
                      <a:r>
                        <a:rPr lang="en-US" sz="2000" dirty="0"/>
                        <a:t>2</a:t>
                      </a:r>
                    </a:p>
                  </a:txBody>
                  <a:tcPr marL="103371" marR="103371" marT="51685" marB="51685"/>
                </a:tc>
                <a:tc>
                  <a:txBody>
                    <a:bodyPr/>
                    <a:lstStyle/>
                    <a:p>
                      <a:pPr algn="l"/>
                      <a:r>
                        <a:rPr lang="en-US" sz="2000" dirty="0"/>
                        <a:t>9</a:t>
                      </a:r>
                    </a:p>
                  </a:txBody>
                  <a:tcPr marL="103371" marR="103371" marT="51685" marB="51685"/>
                </a:tc>
                <a:extLst>
                  <a:ext uri="{0D108BD9-81ED-4DB2-BD59-A6C34878D82A}">
                    <a16:rowId xmlns:a16="http://schemas.microsoft.com/office/drawing/2014/main" val="2192848681"/>
                  </a:ext>
                </a:extLst>
              </a:tr>
              <a:tr h="454832">
                <a:tc>
                  <a:txBody>
                    <a:bodyPr/>
                    <a:lstStyle/>
                    <a:p>
                      <a:pPr algn="l"/>
                      <a:r>
                        <a:rPr lang="en-US" sz="2000"/>
                        <a:t>McCormick </a:t>
                      </a:r>
                    </a:p>
                  </a:txBody>
                  <a:tcPr marL="103371" marR="103371" marT="51685" marB="51685"/>
                </a:tc>
                <a:tc>
                  <a:txBody>
                    <a:bodyPr/>
                    <a:lstStyle/>
                    <a:p>
                      <a:pPr algn="l"/>
                      <a:r>
                        <a:rPr lang="en-US" sz="2000" dirty="0"/>
                        <a:t>4</a:t>
                      </a:r>
                    </a:p>
                  </a:txBody>
                  <a:tcPr marL="103371" marR="103371" marT="51685" marB="51685"/>
                </a:tc>
                <a:tc>
                  <a:txBody>
                    <a:bodyPr/>
                    <a:lstStyle/>
                    <a:p>
                      <a:pPr algn="l"/>
                      <a:r>
                        <a:rPr lang="en-US" sz="2000" dirty="0"/>
                        <a:t>6</a:t>
                      </a:r>
                    </a:p>
                  </a:txBody>
                  <a:tcPr marL="103371" marR="103371" marT="51685" marB="51685"/>
                </a:tc>
                <a:extLst>
                  <a:ext uri="{0D108BD9-81ED-4DB2-BD59-A6C34878D82A}">
                    <a16:rowId xmlns:a16="http://schemas.microsoft.com/office/drawing/2014/main" val="1640393150"/>
                  </a:ext>
                </a:extLst>
              </a:tr>
              <a:tr h="454832">
                <a:tc>
                  <a:txBody>
                    <a:bodyPr/>
                    <a:lstStyle/>
                    <a:p>
                      <a:pPr algn="l"/>
                      <a:r>
                        <a:rPr lang="en-US" sz="2000"/>
                        <a:t>Newberry </a:t>
                      </a:r>
                    </a:p>
                  </a:txBody>
                  <a:tcPr marL="103371" marR="103371" marT="51685" marB="51685"/>
                </a:tc>
                <a:tc>
                  <a:txBody>
                    <a:bodyPr/>
                    <a:lstStyle/>
                    <a:p>
                      <a:pPr algn="l"/>
                      <a:r>
                        <a:rPr lang="en-US" sz="2000" dirty="0"/>
                        <a:t>327</a:t>
                      </a:r>
                    </a:p>
                  </a:txBody>
                  <a:tcPr marL="103371" marR="103371" marT="51685" marB="51685"/>
                </a:tc>
                <a:tc>
                  <a:txBody>
                    <a:bodyPr/>
                    <a:lstStyle/>
                    <a:p>
                      <a:pPr algn="l"/>
                      <a:r>
                        <a:rPr lang="en-US" sz="2000" dirty="0"/>
                        <a:t>965</a:t>
                      </a:r>
                    </a:p>
                  </a:txBody>
                  <a:tcPr marL="103371" marR="103371" marT="51685" marB="51685"/>
                </a:tc>
                <a:extLst>
                  <a:ext uri="{0D108BD9-81ED-4DB2-BD59-A6C34878D82A}">
                    <a16:rowId xmlns:a16="http://schemas.microsoft.com/office/drawing/2014/main" val="881996587"/>
                  </a:ext>
                </a:extLst>
              </a:tr>
              <a:tr h="454832">
                <a:tc>
                  <a:txBody>
                    <a:bodyPr/>
                    <a:lstStyle/>
                    <a:p>
                      <a:pPr algn="l"/>
                      <a:r>
                        <a:rPr lang="en-US" sz="2000"/>
                        <a:t>Saluda </a:t>
                      </a:r>
                    </a:p>
                  </a:txBody>
                  <a:tcPr marL="103371" marR="103371" marT="51685" marB="51685"/>
                </a:tc>
                <a:tc>
                  <a:txBody>
                    <a:bodyPr/>
                    <a:lstStyle/>
                    <a:p>
                      <a:pPr algn="l"/>
                      <a:r>
                        <a:rPr lang="en-US" sz="2000" dirty="0"/>
                        <a:t>0</a:t>
                      </a:r>
                    </a:p>
                  </a:txBody>
                  <a:tcPr marL="103371" marR="103371" marT="51685" marB="51685"/>
                </a:tc>
                <a:tc>
                  <a:txBody>
                    <a:bodyPr/>
                    <a:lstStyle/>
                    <a:p>
                      <a:pPr algn="l"/>
                      <a:r>
                        <a:rPr lang="en-US" sz="2000" dirty="0"/>
                        <a:t>5</a:t>
                      </a:r>
                    </a:p>
                  </a:txBody>
                  <a:tcPr marL="103371" marR="103371" marT="51685" marB="51685"/>
                </a:tc>
                <a:extLst>
                  <a:ext uri="{0D108BD9-81ED-4DB2-BD59-A6C34878D82A}">
                    <a16:rowId xmlns:a16="http://schemas.microsoft.com/office/drawing/2014/main" val="1882064511"/>
                  </a:ext>
                </a:extLst>
              </a:tr>
              <a:tr h="454832">
                <a:tc>
                  <a:txBody>
                    <a:bodyPr/>
                    <a:lstStyle/>
                    <a:p>
                      <a:pPr algn="l"/>
                      <a:r>
                        <a:rPr lang="en-US" sz="2000" dirty="0"/>
                        <a:t>Total Center Traffic: </a:t>
                      </a:r>
                    </a:p>
                  </a:txBody>
                  <a:tcPr marL="103371" marR="103371" marT="51685" marB="51685"/>
                </a:tc>
                <a:tc>
                  <a:txBody>
                    <a:bodyPr/>
                    <a:lstStyle/>
                    <a:p>
                      <a:pPr algn="l"/>
                      <a:r>
                        <a:rPr lang="en-US" sz="2000" dirty="0"/>
                        <a:t>1072</a:t>
                      </a:r>
                    </a:p>
                  </a:txBody>
                  <a:tcPr marL="103371" marR="103371" marT="51685" marB="51685"/>
                </a:tc>
                <a:tc>
                  <a:txBody>
                    <a:bodyPr/>
                    <a:lstStyle/>
                    <a:p>
                      <a:pPr algn="l"/>
                      <a:r>
                        <a:rPr lang="en-US" sz="2000" dirty="0"/>
                        <a:t>3409</a:t>
                      </a:r>
                    </a:p>
                  </a:txBody>
                  <a:tcPr marL="103371" marR="103371" marT="51685" marB="51685"/>
                </a:tc>
                <a:extLst>
                  <a:ext uri="{0D108BD9-81ED-4DB2-BD59-A6C34878D82A}">
                    <a16:rowId xmlns:a16="http://schemas.microsoft.com/office/drawing/2014/main" val="4258159071"/>
                  </a:ext>
                </a:extLst>
              </a:tr>
            </a:tbl>
          </a:graphicData>
        </a:graphic>
      </p:graphicFrame>
    </p:spTree>
    <p:extLst>
      <p:ext uri="{BB962C8B-B14F-4D97-AF65-F5344CB8AC3E}">
        <p14:creationId xmlns:p14="http://schemas.microsoft.com/office/powerpoint/2010/main" val="38470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8B082EC2-0049-69C9-2629-B63F97B94152}"/>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r>
              <a:rPr lang="en-US" sz="4800" kern="1200">
                <a:solidFill>
                  <a:schemeClr val="accent1"/>
                </a:solidFill>
                <a:latin typeface="+mj-lt"/>
                <a:ea typeface="+mj-ea"/>
                <a:cs typeface="+mj-cs"/>
              </a:rPr>
              <a:t>SC Works System Services </a:t>
            </a:r>
          </a:p>
        </p:txBody>
      </p:sp>
      <p:graphicFrame>
        <p:nvGraphicFramePr>
          <p:cNvPr id="32" name="Content Placeholder 3">
            <a:extLst>
              <a:ext uri="{FF2B5EF4-FFF2-40B4-BE49-F238E27FC236}">
                <a16:creationId xmlns:a16="http://schemas.microsoft.com/office/drawing/2014/main" id="{5E6E53F5-FD49-C16A-0911-5C9C8BDD7F8C}"/>
              </a:ext>
            </a:extLst>
          </p:cNvPr>
          <p:cNvGraphicFramePr>
            <a:graphicFrameLocks noGrp="1"/>
          </p:cNvGraphicFramePr>
          <p:nvPr>
            <p:ph idx="1"/>
            <p:extLst>
              <p:ext uri="{D42A27DB-BD31-4B8C-83A1-F6EECF244321}">
                <p14:modId xmlns:p14="http://schemas.microsoft.com/office/powerpoint/2010/main" val="1531072167"/>
              </p:ext>
            </p:extLst>
          </p:nvPr>
        </p:nvGraphicFramePr>
        <p:xfrm>
          <a:off x="1859095" y="934222"/>
          <a:ext cx="6541780" cy="3299454"/>
        </p:xfrm>
        <a:graphic>
          <a:graphicData uri="http://schemas.openxmlformats.org/drawingml/2006/table">
            <a:tbl>
              <a:tblPr firstRow="1" bandRow="1">
                <a:tableStyleId>{5C22544A-7EE6-4342-B048-85BDC9FD1C3A}</a:tableStyleId>
              </a:tblPr>
              <a:tblGrid>
                <a:gridCol w="4816335">
                  <a:extLst>
                    <a:ext uri="{9D8B030D-6E8A-4147-A177-3AD203B41FA5}">
                      <a16:colId xmlns:a16="http://schemas.microsoft.com/office/drawing/2014/main" val="1864442949"/>
                    </a:ext>
                  </a:extLst>
                </a:gridCol>
                <a:gridCol w="1725445">
                  <a:extLst>
                    <a:ext uri="{9D8B030D-6E8A-4147-A177-3AD203B41FA5}">
                      <a16:colId xmlns:a16="http://schemas.microsoft.com/office/drawing/2014/main" val="4022637984"/>
                    </a:ext>
                  </a:extLst>
                </a:gridCol>
              </a:tblGrid>
              <a:tr h="366606">
                <a:tc>
                  <a:txBody>
                    <a:bodyPr/>
                    <a:lstStyle/>
                    <a:p>
                      <a:r>
                        <a:rPr lang="en-US" sz="1600" dirty="0"/>
                        <a:t>September 2025</a:t>
                      </a:r>
                    </a:p>
                  </a:txBody>
                  <a:tcPr marL="83319" marR="83319" marT="41660" marB="41660"/>
                </a:tc>
                <a:tc>
                  <a:txBody>
                    <a:bodyPr/>
                    <a:lstStyle/>
                    <a:p>
                      <a:endParaRPr lang="en-US" sz="1600"/>
                    </a:p>
                  </a:txBody>
                  <a:tcPr marL="83319" marR="83319" marT="41660" marB="41660"/>
                </a:tc>
                <a:extLst>
                  <a:ext uri="{0D108BD9-81ED-4DB2-BD59-A6C34878D82A}">
                    <a16:rowId xmlns:a16="http://schemas.microsoft.com/office/drawing/2014/main" val="712419269"/>
                  </a:ext>
                </a:extLst>
              </a:tr>
              <a:tr h="366606">
                <a:tc>
                  <a:txBody>
                    <a:bodyPr/>
                    <a:lstStyle/>
                    <a:p>
                      <a:r>
                        <a:rPr lang="en-US" sz="1600"/>
                        <a:t>SC Works Orientation Attendance </a:t>
                      </a:r>
                    </a:p>
                  </a:txBody>
                  <a:tcPr marL="83319" marR="83319" marT="41660" marB="41660"/>
                </a:tc>
                <a:tc>
                  <a:txBody>
                    <a:bodyPr/>
                    <a:lstStyle/>
                    <a:p>
                      <a:pPr algn="l"/>
                      <a:r>
                        <a:rPr lang="en-US" sz="1600" dirty="0"/>
                        <a:t>12</a:t>
                      </a:r>
                    </a:p>
                  </a:txBody>
                  <a:tcPr marL="83319" marR="83319" marT="41660" marB="41660"/>
                </a:tc>
                <a:extLst>
                  <a:ext uri="{0D108BD9-81ED-4DB2-BD59-A6C34878D82A}">
                    <a16:rowId xmlns:a16="http://schemas.microsoft.com/office/drawing/2014/main" val="3222120993"/>
                  </a:ext>
                </a:extLst>
              </a:tr>
              <a:tr h="366606">
                <a:tc>
                  <a:txBody>
                    <a:bodyPr/>
                    <a:lstStyle/>
                    <a:p>
                      <a:r>
                        <a:rPr lang="en-US" sz="1600"/>
                        <a:t>Hiring Events </a:t>
                      </a:r>
                    </a:p>
                  </a:txBody>
                  <a:tcPr marL="83319" marR="83319" marT="41660" marB="41660"/>
                </a:tc>
                <a:tc>
                  <a:txBody>
                    <a:bodyPr/>
                    <a:lstStyle/>
                    <a:p>
                      <a:r>
                        <a:rPr lang="en-US" sz="1600" dirty="0"/>
                        <a:t>5</a:t>
                      </a:r>
                    </a:p>
                  </a:txBody>
                  <a:tcPr marL="83319" marR="83319" marT="41660" marB="41660"/>
                </a:tc>
                <a:extLst>
                  <a:ext uri="{0D108BD9-81ED-4DB2-BD59-A6C34878D82A}">
                    <a16:rowId xmlns:a16="http://schemas.microsoft.com/office/drawing/2014/main" val="2739239510"/>
                  </a:ext>
                </a:extLst>
              </a:tr>
              <a:tr h="366606">
                <a:tc>
                  <a:txBody>
                    <a:bodyPr/>
                    <a:lstStyle/>
                    <a:p>
                      <a:r>
                        <a:rPr lang="en-US" sz="1600"/>
                        <a:t>Employers at Hiring Events </a:t>
                      </a:r>
                    </a:p>
                  </a:txBody>
                  <a:tcPr marL="83319" marR="83319" marT="41660" marB="41660"/>
                </a:tc>
                <a:tc>
                  <a:txBody>
                    <a:bodyPr/>
                    <a:lstStyle/>
                    <a:p>
                      <a:r>
                        <a:rPr lang="en-US" sz="1600" dirty="0"/>
                        <a:t>57</a:t>
                      </a:r>
                    </a:p>
                  </a:txBody>
                  <a:tcPr marL="83319" marR="83319" marT="41660" marB="41660"/>
                </a:tc>
                <a:extLst>
                  <a:ext uri="{0D108BD9-81ED-4DB2-BD59-A6C34878D82A}">
                    <a16:rowId xmlns:a16="http://schemas.microsoft.com/office/drawing/2014/main" val="728288297"/>
                  </a:ext>
                </a:extLst>
              </a:tr>
              <a:tr h="366606">
                <a:tc>
                  <a:txBody>
                    <a:bodyPr/>
                    <a:lstStyle/>
                    <a:p>
                      <a:r>
                        <a:rPr lang="en-US" sz="1600"/>
                        <a:t>Job Seekers at Hiring Events </a:t>
                      </a:r>
                    </a:p>
                  </a:txBody>
                  <a:tcPr marL="83319" marR="83319" marT="41660" marB="41660"/>
                </a:tc>
                <a:tc>
                  <a:txBody>
                    <a:bodyPr/>
                    <a:lstStyle/>
                    <a:p>
                      <a:r>
                        <a:rPr lang="en-US" sz="1600" dirty="0"/>
                        <a:t>158</a:t>
                      </a:r>
                    </a:p>
                  </a:txBody>
                  <a:tcPr marL="83319" marR="83319" marT="41660" marB="41660"/>
                </a:tc>
                <a:extLst>
                  <a:ext uri="{0D108BD9-81ED-4DB2-BD59-A6C34878D82A}">
                    <a16:rowId xmlns:a16="http://schemas.microsoft.com/office/drawing/2014/main" val="2890160885"/>
                  </a:ext>
                </a:extLst>
              </a:tr>
              <a:tr h="366606">
                <a:tc>
                  <a:txBody>
                    <a:bodyPr/>
                    <a:lstStyle/>
                    <a:p>
                      <a:r>
                        <a:rPr lang="en-US" sz="1600"/>
                        <a:t>Number of Referrals </a:t>
                      </a:r>
                    </a:p>
                  </a:txBody>
                  <a:tcPr marL="83319" marR="83319" marT="41660" marB="41660"/>
                </a:tc>
                <a:tc>
                  <a:txBody>
                    <a:bodyPr/>
                    <a:lstStyle/>
                    <a:p>
                      <a:r>
                        <a:rPr lang="en-US" sz="1600" dirty="0"/>
                        <a:t>15</a:t>
                      </a:r>
                    </a:p>
                  </a:txBody>
                  <a:tcPr marL="83319" marR="83319" marT="41660" marB="41660"/>
                </a:tc>
                <a:extLst>
                  <a:ext uri="{0D108BD9-81ED-4DB2-BD59-A6C34878D82A}">
                    <a16:rowId xmlns:a16="http://schemas.microsoft.com/office/drawing/2014/main" val="1169584485"/>
                  </a:ext>
                </a:extLst>
              </a:tr>
              <a:tr h="366606">
                <a:tc>
                  <a:txBody>
                    <a:bodyPr/>
                    <a:lstStyle/>
                    <a:p>
                      <a:r>
                        <a:rPr lang="en-US" sz="1600"/>
                        <a:t>Soft Skills Activities </a:t>
                      </a:r>
                    </a:p>
                  </a:txBody>
                  <a:tcPr marL="83319" marR="83319" marT="41660" marB="41660"/>
                </a:tc>
                <a:tc>
                  <a:txBody>
                    <a:bodyPr/>
                    <a:lstStyle/>
                    <a:p>
                      <a:r>
                        <a:rPr lang="en-US" sz="1600" dirty="0"/>
                        <a:t>20</a:t>
                      </a:r>
                    </a:p>
                  </a:txBody>
                  <a:tcPr marL="83319" marR="83319" marT="41660" marB="41660"/>
                </a:tc>
                <a:extLst>
                  <a:ext uri="{0D108BD9-81ED-4DB2-BD59-A6C34878D82A}">
                    <a16:rowId xmlns:a16="http://schemas.microsoft.com/office/drawing/2014/main" val="946730031"/>
                  </a:ext>
                </a:extLst>
              </a:tr>
              <a:tr h="366606">
                <a:tc>
                  <a:txBody>
                    <a:bodyPr/>
                    <a:lstStyle/>
                    <a:p>
                      <a:r>
                        <a:rPr lang="en-US" sz="1600" dirty="0"/>
                        <a:t>Workshops Offered </a:t>
                      </a:r>
                    </a:p>
                  </a:txBody>
                  <a:tcPr marL="83319" marR="83319" marT="41660" marB="41660"/>
                </a:tc>
                <a:tc>
                  <a:txBody>
                    <a:bodyPr/>
                    <a:lstStyle/>
                    <a:p>
                      <a:r>
                        <a:rPr lang="en-US" sz="1600" dirty="0"/>
                        <a:t>18</a:t>
                      </a:r>
                    </a:p>
                  </a:txBody>
                  <a:tcPr marL="83319" marR="83319" marT="41660" marB="41660"/>
                </a:tc>
                <a:extLst>
                  <a:ext uri="{0D108BD9-81ED-4DB2-BD59-A6C34878D82A}">
                    <a16:rowId xmlns:a16="http://schemas.microsoft.com/office/drawing/2014/main" val="743219085"/>
                  </a:ext>
                </a:extLst>
              </a:tr>
              <a:tr h="366606">
                <a:tc>
                  <a:txBody>
                    <a:bodyPr/>
                    <a:lstStyle/>
                    <a:p>
                      <a:r>
                        <a:rPr lang="en-US" sz="1600" dirty="0"/>
                        <a:t>Employer Services</a:t>
                      </a:r>
                    </a:p>
                  </a:txBody>
                  <a:tcPr marL="83319" marR="83319" marT="41660" marB="41660"/>
                </a:tc>
                <a:tc>
                  <a:txBody>
                    <a:bodyPr/>
                    <a:lstStyle/>
                    <a:p>
                      <a:r>
                        <a:rPr lang="en-US" sz="1600" dirty="0"/>
                        <a:t>742</a:t>
                      </a:r>
                    </a:p>
                  </a:txBody>
                  <a:tcPr marL="83319" marR="83319" marT="41660" marB="41660"/>
                </a:tc>
                <a:extLst>
                  <a:ext uri="{0D108BD9-81ED-4DB2-BD59-A6C34878D82A}">
                    <a16:rowId xmlns:a16="http://schemas.microsoft.com/office/drawing/2014/main" val="598467682"/>
                  </a:ext>
                </a:extLst>
              </a:tr>
            </a:tbl>
          </a:graphicData>
        </a:graphic>
      </p:graphicFrame>
    </p:spTree>
    <p:extLst>
      <p:ext uri="{BB962C8B-B14F-4D97-AF65-F5344CB8AC3E}">
        <p14:creationId xmlns:p14="http://schemas.microsoft.com/office/powerpoint/2010/main" val="2564358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5EA39187-0197-4C1D-BE4A-06B353C7B2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6" name="Straight Connector 75">
              <a:extLst>
                <a:ext uri="{FF2B5EF4-FFF2-40B4-BE49-F238E27FC236}">
                  <a16:creationId xmlns:a16="http://schemas.microsoft.com/office/drawing/2014/main" id="{9E0FD730-D6BC-440A-89CF-7AA0C22C2F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1382DE6-64CB-4577-89E8-47941290A9D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8" name="Rectangle 23">
              <a:extLst>
                <a:ext uri="{FF2B5EF4-FFF2-40B4-BE49-F238E27FC236}">
                  <a16:creationId xmlns:a16="http://schemas.microsoft.com/office/drawing/2014/main" id="{3ABD17EF-A676-4770-A8C8-E83BA0230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25">
              <a:extLst>
                <a:ext uri="{FF2B5EF4-FFF2-40B4-BE49-F238E27FC236}">
                  <a16:creationId xmlns:a16="http://schemas.microsoft.com/office/drawing/2014/main" id="{380D4582-A9DE-4A6E-8537-EFC4F860C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0" name="Isosceles Triangle 79">
              <a:extLst>
                <a:ext uri="{FF2B5EF4-FFF2-40B4-BE49-F238E27FC236}">
                  <a16:creationId xmlns:a16="http://schemas.microsoft.com/office/drawing/2014/main" id="{D66B8CF3-0959-4E8D-8F3A-AF62F21D9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Rectangle 27">
              <a:extLst>
                <a:ext uri="{FF2B5EF4-FFF2-40B4-BE49-F238E27FC236}">
                  <a16:creationId xmlns:a16="http://schemas.microsoft.com/office/drawing/2014/main" id="{97D4D559-2783-4E84-BB73-7F51D0235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 name="Rectangle 28">
              <a:extLst>
                <a:ext uri="{FF2B5EF4-FFF2-40B4-BE49-F238E27FC236}">
                  <a16:creationId xmlns:a16="http://schemas.microsoft.com/office/drawing/2014/main" id="{8834FE36-E841-40B5-9465-1CFC99ED5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3" name="Rectangle 29">
              <a:extLst>
                <a:ext uri="{FF2B5EF4-FFF2-40B4-BE49-F238E27FC236}">
                  <a16:creationId xmlns:a16="http://schemas.microsoft.com/office/drawing/2014/main" id="{1A4197A1-AE79-4DC1-9E3A-845B40BA8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4" name="Isosceles Triangle 83">
              <a:extLst>
                <a:ext uri="{FF2B5EF4-FFF2-40B4-BE49-F238E27FC236}">
                  <a16:creationId xmlns:a16="http://schemas.microsoft.com/office/drawing/2014/main" id="{326F6688-CBD0-42EE-9B90-25100FE89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5" name="Isosceles Triangle 84">
              <a:extLst>
                <a:ext uri="{FF2B5EF4-FFF2-40B4-BE49-F238E27FC236}">
                  <a16:creationId xmlns:a16="http://schemas.microsoft.com/office/drawing/2014/main" id="{EF23F9BB-FC2E-48BA-8E63-A4436C28D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702CAE40-5EE8-3260-BF99-6832A4B8C270}"/>
              </a:ext>
            </a:extLst>
          </p:cNvPr>
          <p:cNvSpPr>
            <a:spLocks noGrp="1"/>
          </p:cNvSpPr>
          <p:nvPr>
            <p:ph type="title"/>
          </p:nvPr>
        </p:nvSpPr>
        <p:spPr>
          <a:xfrm>
            <a:off x="609601" y="4385066"/>
            <a:ext cx="10923638" cy="1317643"/>
          </a:xfrm>
        </p:spPr>
        <p:txBody>
          <a:bodyPr vert="horz" lIns="91440" tIns="45720" rIns="91440" bIns="45720" rtlCol="0" anchor="b">
            <a:normAutofit/>
          </a:bodyPr>
          <a:lstStyle/>
          <a:p>
            <a:r>
              <a:rPr lang="en-US" sz="5400" dirty="0">
                <a:solidFill>
                  <a:schemeClr val="bg1">
                    <a:lumMod val="50000"/>
                    <a:lumOff val="50000"/>
                  </a:schemeClr>
                </a:solidFill>
              </a:rPr>
              <a:t>Hiring Events  </a:t>
            </a:r>
          </a:p>
        </p:txBody>
      </p:sp>
      <p:sp>
        <p:nvSpPr>
          <p:cNvPr id="87" name="Rectangle 86">
            <a:extLst>
              <a:ext uri="{FF2B5EF4-FFF2-40B4-BE49-F238E27FC236}">
                <a16:creationId xmlns:a16="http://schemas.microsoft.com/office/drawing/2014/main" id="{4F71A406-3CB7-4E4D-B434-24E6AA4F3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1772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4" name="Picture 3" descr="A poster for a job fair&#10;&#10;AI-generated content may be incorrect.">
            <a:extLst>
              <a:ext uri="{FF2B5EF4-FFF2-40B4-BE49-F238E27FC236}">
                <a16:creationId xmlns:a16="http://schemas.microsoft.com/office/drawing/2014/main" id="{AC63D98A-70D8-EAD2-E5A0-FE6511790793}"/>
              </a:ext>
            </a:extLst>
          </p:cNvPr>
          <p:cNvPicPr>
            <a:picLocks noChangeAspect="1"/>
          </p:cNvPicPr>
          <p:nvPr/>
        </p:nvPicPr>
        <p:blipFill>
          <a:blip r:embed="rId2"/>
          <a:srcRect t="25467" b="26686"/>
          <a:stretch>
            <a:fillRect/>
          </a:stretch>
        </p:blipFill>
        <p:spPr>
          <a:xfrm>
            <a:off x="20" y="3"/>
            <a:ext cx="6050260" cy="4091667"/>
          </a:xfrm>
          <a:prstGeom prst="rect">
            <a:avLst/>
          </a:prstGeom>
        </p:spPr>
      </p:pic>
      <p:pic>
        <p:nvPicPr>
          <p:cNvPr id="3" name="Picture 2" descr="A screenshot of a phone&#10;&#10;AI-generated content may be incorrect.">
            <a:extLst>
              <a:ext uri="{FF2B5EF4-FFF2-40B4-BE49-F238E27FC236}">
                <a16:creationId xmlns:a16="http://schemas.microsoft.com/office/drawing/2014/main" id="{97C9B918-4839-9359-CFB2-1B5BBC0BECDB}"/>
              </a:ext>
            </a:extLst>
          </p:cNvPr>
          <p:cNvPicPr>
            <a:picLocks noChangeAspect="1"/>
          </p:cNvPicPr>
          <p:nvPr/>
        </p:nvPicPr>
        <p:blipFill>
          <a:blip r:embed="rId3"/>
          <a:srcRect t="27753" r="-1" b="19996"/>
          <a:stretch>
            <a:fillRect/>
          </a:stretch>
        </p:blipFill>
        <p:spPr>
          <a:xfrm>
            <a:off x="6141719" y="-683"/>
            <a:ext cx="6050280" cy="4092348"/>
          </a:xfrm>
          <a:prstGeom prst="rect">
            <a:avLst/>
          </a:prstGeom>
        </p:spPr>
      </p:pic>
    </p:spTree>
    <p:extLst>
      <p:ext uri="{BB962C8B-B14F-4D97-AF65-F5344CB8AC3E}">
        <p14:creationId xmlns:p14="http://schemas.microsoft.com/office/powerpoint/2010/main" val="2437147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485B0-11A9-7749-81DA-1753BA3E12F3}"/>
              </a:ext>
            </a:extLst>
          </p:cNvPr>
          <p:cNvSpPr>
            <a:spLocks noGrp="1"/>
          </p:cNvSpPr>
          <p:nvPr>
            <p:ph type="title"/>
          </p:nvPr>
        </p:nvSpPr>
        <p:spPr>
          <a:xfrm>
            <a:off x="677334" y="609600"/>
            <a:ext cx="8596668" cy="1320800"/>
          </a:xfrm>
        </p:spPr>
        <p:txBody>
          <a:bodyPr>
            <a:normAutofit fontScale="90000"/>
          </a:bodyPr>
          <a:lstStyle/>
          <a:p>
            <a:pPr>
              <a:lnSpc>
                <a:spcPct val="90000"/>
              </a:lnSpc>
            </a:pPr>
            <a:br>
              <a:rPr lang="en-US" sz="2800" dirty="0"/>
            </a:br>
            <a:r>
              <a:rPr lang="en-US" sz="2800" dirty="0"/>
              <a:t> </a:t>
            </a:r>
            <a:r>
              <a:rPr lang="en-US" sz="2800" b="1" kern="0" cap="small" dirty="0">
                <a:effectLst/>
                <a:latin typeface="Calibri" panose="020F0502020204030204" pitchFamily="34" charset="0"/>
                <a:ea typeface="Calibri" panose="020F0502020204030204" pitchFamily="34" charset="0"/>
              </a:rPr>
              <a:t>Unemployment</a:t>
            </a:r>
            <a:r>
              <a:rPr lang="en-US" sz="2800" b="1" kern="0" cap="small" spc="-30" dirty="0">
                <a:effectLst/>
                <a:latin typeface="Calibri" panose="020F0502020204030204" pitchFamily="34" charset="0"/>
                <a:ea typeface="Calibri" panose="020F0502020204030204" pitchFamily="34" charset="0"/>
              </a:rPr>
              <a:t> </a:t>
            </a:r>
            <a:r>
              <a:rPr lang="en-US" sz="2800" b="1" kern="0" cap="small" dirty="0">
                <a:effectLst/>
                <a:latin typeface="Calibri" panose="020F0502020204030204" pitchFamily="34" charset="0"/>
                <a:ea typeface="Calibri" panose="020F0502020204030204" pitchFamily="34" charset="0"/>
              </a:rPr>
              <a:t>Rate</a:t>
            </a:r>
            <a:r>
              <a:rPr lang="en-US" sz="2800" b="1" kern="0" cap="small" spc="-35" dirty="0">
                <a:effectLst/>
                <a:latin typeface="Calibri" panose="020F0502020204030204" pitchFamily="34" charset="0"/>
                <a:ea typeface="Calibri" panose="020F0502020204030204" pitchFamily="34" charset="0"/>
              </a:rPr>
              <a:t> </a:t>
            </a:r>
            <a:r>
              <a:rPr lang="en-US" sz="2800" b="1" kern="0" cap="small" dirty="0">
                <a:effectLst/>
                <a:latin typeface="Calibri" panose="020F0502020204030204" pitchFamily="34" charset="0"/>
                <a:ea typeface="Calibri" panose="020F0502020204030204" pitchFamily="34" charset="0"/>
              </a:rPr>
              <a:t>by</a:t>
            </a:r>
            <a:r>
              <a:rPr lang="en-US" sz="2800" b="1" kern="0" cap="small" spc="-20" dirty="0">
                <a:effectLst/>
                <a:latin typeface="Calibri" panose="020F0502020204030204" pitchFamily="34" charset="0"/>
                <a:ea typeface="Calibri" panose="020F0502020204030204" pitchFamily="34" charset="0"/>
              </a:rPr>
              <a:t> </a:t>
            </a:r>
            <a:r>
              <a:rPr lang="en-US" sz="2800" b="1" kern="0" cap="small" dirty="0">
                <a:effectLst/>
                <a:latin typeface="Calibri" panose="020F0502020204030204" pitchFamily="34" charset="0"/>
                <a:ea typeface="Calibri" panose="020F0502020204030204" pitchFamily="34" charset="0"/>
              </a:rPr>
              <a:t>County</a:t>
            </a:r>
            <a:r>
              <a:rPr lang="en-US" sz="2800" b="1" kern="0" cap="small" spc="-20" dirty="0">
                <a:effectLst/>
                <a:latin typeface="Calibri" panose="020F0502020204030204" pitchFamily="34" charset="0"/>
                <a:ea typeface="Calibri" panose="020F0502020204030204" pitchFamily="34" charset="0"/>
              </a:rPr>
              <a:t> </a:t>
            </a:r>
            <a:r>
              <a:rPr lang="en-US" sz="2800" b="1" kern="0" cap="small" dirty="0">
                <a:effectLst/>
                <a:latin typeface="Calibri" panose="020F0502020204030204" pitchFamily="34" charset="0"/>
                <a:ea typeface="Calibri" panose="020F0502020204030204" pitchFamily="34" charset="0"/>
              </a:rPr>
              <a:t>(Not</a:t>
            </a:r>
            <a:r>
              <a:rPr lang="en-US" sz="2800" b="1" kern="0" cap="small" spc="-35" dirty="0">
                <a:effectLst/>
                <a:latin typeface="Calibri" panose="020F0502020204030204" pitchFamily="34" charset="0"/>
                <a:ea typeface="Calibri" panose="020F0502020204030204" pitchFamily="34" charset="0"/>
              </a:rPr>
              <a:t> </a:t>
            </a:r>
            <a:r>
              <a:rPr lang="en-US" sz="2800" b="1" kern="0" cap="small" dirty="0">
                <a:effectLst/>
                <a:latin typeface="Calibri" panose="020F0502020204030204" pitchFamily="34" charset="0"/>
                <a:ea typeface="Calibri" panose="020F0502020204030204" pitchFamily="34" charset="0"/>
              </a:rPr>
              <a:t>Seasonally</a:t>
            </a:r>
            <a:r>
              <a:rPr lang="en-US" sz="2800" b="1" kern="0" cap="small" spc="-25" dirty="0">
                <a:effectLst/>
                <a:latin typeface="Calibri" panose="020F0502020204030204" pitchFamily="34" charset="0"/>
                <a:ea typeface="Calibri" panose="020F0502020204030204" pitchFamily="34" charset="0"/>
              </a:rPr>
              <a:t> </a:t>
            </a:r>
            <a:r>
              <a:rPr lang="en-US" sz="2800" b="1" kern="0" cap="small" spc="-10" dirty="0">
                <a:effectLst/>
                <a:latin typeface="Calibri" panose="020F0502020204030204" pitchFamily="34" charset="0"/>
                <a:ea typeface="Calibri" panose="020F0502020204030204" pitchFamily="34" charset="0"/>
              </a:rPr>
              <a:t>Adjusted)</a:t>
            </a:r>
            <a:br>
              <a:rPr lang="en-US" sz="2800" b="1" kern="0" cap="small" spc="-10" dirty="0">
                <a:effectLst/>
                <a:latin typeface="Calibri" panose="020F0502020204030204" pitchFamily="34" charset="0"/>
                <a:ea typeface="Calibri" panose="020F0502020204030204" pitchFamily="34" charset="0"/>
              </a:rPr>
            </a:br>
            <a:br>
              <a:rPr lang="en-US" sz="2800" b="1" kern="0" dirty="0">
                <a:effectLst/>
                <a:latin typeface="Calibri" panose="020F0502020204030204" pitchFamily="34" charset="0"/>
                <a:ea typeface="Calibri" panose="020F0502020204030204" pitchFamily="34" charset="0"/>
              </a:rPr>
            </a:br>
            <a:endParaRPr lang="en-US" sz="2800" dirty="0"/>
          </a:p>
        </p:txBody>
      </p:sp>
      <p:sp>
        <p:nvSpPr>
          <p:cNvPr id="11" name="Content Placeholder 10">
            <a:extLst>
              <a:ext uri="{FF2B5EF4-FFF2-40B4-BE49-F238E27FC236}">
                <a16:creationId xmlns:a16="http://schemas.microsoft.com/office/drawing/2014/main" id="{69DC0020-84C1-BEC9-3C33-E545CF3C9E91}"/>
              </a:ext>
            </a:extLst>
          </p:cNvPr>
          <p:cNvSpPr>
            <a:spLocks noGrp="1"/>
          </p:cNvSpPr>
          <p:nvPr>
            <p:ph idx="1"/>
          </p:nvPr>
        </p:nvSpPr>
        <p:spPr>
          <a:xfrm>
            <a:off x="4863283" y="2160589"/>
            <a:ext cx="4410718" cy="3880773"/>
          </a:xfrm>
        </p:spPr>
        <p:txBody>
          <a:bodyPr>
            <a:normAutofit/>
          </a:bodyPr>
          <a:lstStyle/>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09248354-4B0F-BC4D-5314-341863824EEA}"/>
              </a:ext>
            </a:extLst>
          </p:cNvPr>
          <p:cNvPicPr>
            <a:picLocks noChangeAspect="1"/>
          </p:cNvPicPr>
          <p:nvPr/>
        </p:nvPicPr>
        <p:blipFill>
          <a:blip r:embed="rId2"/>
          <a:stretch>
            <a:fillRect/>
          </a:stretch>
        </p:blipFill>
        <p:spPr>
          <a:xfrm>
            <a:off x="988841" y="1309037"/>
            <a:ext cx="7519891" cy="5274643"/>
          </a:xfrm>
          <a:prstGeom prst="rect">
            <a:avLst/>
          </a:prstGeom>
        </p:spPr>
      </p:pic>
    </p:spTree>
    <p:extLst>
      <p:ext uri="{BB962C8B-B14F-4D97-AF65-F5344CB8AC3E}">
        <p14:creationId xmlns:p14="http://schemas.microsoft.com/office/powerpoint/2010/main" val="3778219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DEBA8-BB4C-42CB-B170-EEC45A174746}"/>
              </a:ext>
            </a:extLst>
          </p:cNvPr>
          <p:cNvSpPr>
            <a:spLocks noGrp="1"/>
          </p:cNvSpPr>
          <p:nvPr>
            <p:ph type="title"/>
          </p:nvPr>
        </p:nvSpPr>
        <p:spPr>
          <a:xfrm>
            <a:off x="677334" y="609600"/>
            <a:ext cx="8596668" cy="1320800"/>
          </a:xfrm>
        </p:spPr>
        <p:txBody>
          <a:bodyPr>
            <a:normAutofit/>
          </a:bodyPr>
          <a:lstStyle/>
          <a:p>
            <a:pPr algn="ctr"/>
            <a:r>
              <a:rPr lang="en-US" dirty="0"/>
              <a:t>Total Active Enrollments </a:t>
            </a:r>
            <a:br>
              <a:rPr lang="en-US" dirty="0"/>
            </a:br>
            <a:r>
              <a:rPr lang="en-US" dirty="0">
                <a:latin typeface="Calibri" panose="020F0502020204030204" pitchFamily="34" charset="0"/>
                <a:cs typeface="Calibri" panose="020F0502020204030204" pitchFamily="34" charset="0"/>
              </a:rPr>
              <a:t>7-1-25 – 9-30-25</a:t>
            </a:r>
            <a:endParaRPr lang="en-US" dirty="0"/>
          </a:p>
        </p:txBody>
      </p:sp>
      <p:graphicFrame>
        <p:nvGraphicFramePr>
          <p:cNvPr id="6" name="Content Placeholder 5">
            <a:extLst>
              <a:ext uri="{FF2B5EF4-FFF2-40B4-BE49-F238E27FC236}">
                <a16:creationId xmlns:a16="http://schemas.microsoft.com/office/drawing/2014/main" id="{A7FB5C7D-E974-4E64-9880-9105EF9D2C84}"/>
              </a:ext>
            </a:extLst>
          </p:cNvPr>
          <p:cNvGraphicFramePr>
            <a:graphicFrameLocks noGrp="1"/>
          </p:cNvGraphicFramePr>
          <p:nvPr>
            <p:ph idx="1"/>
            <p:extLst>
              <p:ext uri="{D42A27DB-BD31-4B8C-83A1-F6EECF244321}">
                <p14:modId xmlns:p14="http://schemas.microsoft.com/office/powerpoint/2010/main" val="1466747890"/>
              </p:ext>
            </p:extLst>
          </p:nvPr>
        </p:nvGraphicFramePr>
        <p:xfrm>
          <a:off x="677690" y="2184811"/>
          <a:ext cx="8596312"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3949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3" name="Rectangle 154">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Man wearing a mask">
            <a:extLst>
              <a:ext uri="{FF2B5EF4-FFF2-40B4-BE49-F238E27FC236}">
                <a16:creationId xmlns:a16="http://schemas.microsoft.com/office/drawing/2014/main" id="{C4FD10C1-9CCD-4D8E-8BA0-806AC55F493F}"/>
              </a:ext>
            </a:extLst>
          </p:cNvPr>
          <p:cNvPicPr>
            <a:picLocks noChangeAspect="1"/>
          </p:cNvPicPr>
          <p:nvPr/>
        </p:nvPicPr>
        <p:blipFill rotWithShape="1">
          <a:blip r:embed="rId2" cstate="print">
            <a:duotone>
              <a:prstClr val="black"/>
              <a:schemeClr val="tx2">
                <a:tint val="45000"/>
                <a:satMod val="400000"/>
              </a:schemeClr>
            </a:duotone>
            <a:alphaModFix amt="40000"/>
            <a:extLst>
              <a:ext uri="{28A0092B-C50C-407E-A947-70E740481C1C}">
                <a14:useLocalDpi xmlns:a14="http://schemas.microsoft.com/office/drawing/2010/main" val="0"/>
              </a:ext>
            </a:extLst>
          </a:blip>
          <a:srcRect t="7568" b="8162"/>
          <a:stretch/>
        </p:blipFill>
        <p:spPr>
          <a:xfrm>
            <a:off x="20" y="10"/>
            <a:ext cx="12191980" cy="6857990"/>
          </a:xfrm>
          <a:prstGeom prst="rect">
            <a:avLst/>
          </a:prstGeom>
        </p:spPr>
      </p:pic>
      <p:sp>
        <p:nvSpPr>
          <p:cNvPr id="2" name="Title 1">
            <a:extLst>
              <a:ext uri="{FF2B5EF4-FFF2-40B4-BE49-F238E27FC236}">
                <a16:creationId xmlns:a16="http://schemas.microsoft.com/office/drawing/2014/main" id="{7D09475F-8A4A-4A1E-AA32-70CC6B48ADE7}"/>
              </a:ext>
            </a:extLst>
          </p:cNvPr>
          <p:cNvSpPr>
            <a:spLocks noGrp="1"/>
          </p:cNvSpPr>
          <p:nvPr>
            <p:ph type="title"/>
          </p:nvPr>
        </p:nvSpPr>
        <p:spPr>
          <a:xfrm>
            <a:off x="677334" y="609600"/>
            <a:ext cx="8596668" cy="1320800"/>
          </a:xfrm>
        </p:spPr>
        <p:txBody>
          <a:bodyPr>
            <a:normAutofit/>
          </a:bodyPr>
          <a:lstStyle/>
          <a:p>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84A981E-4190-4C5E-8767-169081B376FB}"/>
              </a:ext>
            </a:extLst>
          </p:cNvPr>
          <p:cNvSpPr>
            <a:spLocks noGrp="1"/>
          </p:cNvSpPr>
          <p:nvPr>
            <p:ph idx="1"/>
          </p:nvPr>
        </p:nvSpPr>
        <p:spPr>
          <a:xfrm>
            <a:off x="677334" y="2160589"/>
            <a:ext cx="8596668" cy="3880773"/>
          </a:xfrm>
        </p:spPr>
        <p:txBody>
          <a:bodyPr>
            <a:normAutofit/>
          </a:bodyPr>
          <a:lstStyle/>
          <a:p>
            <a:pPr lvl="1">
              <a:lnSpc>
                <a:spcPct val="90000"/>
              </a:lnSpc>
            </a:pPr>
            <a:endParaRPr lang="en-US" sz="1100" dirty="0">
              <a:solidFill>
                <a:srgbClr val="FFFFFF"/>
              </a:solidFill>
              <a:highlight>
                <a:srgbClr val="FFFF00"/>
              </a:highlight>
              <a:latin typeface="Calibri" panose="020F0502020204030204" pitchFamily="34" charset="0"/>
              <a:cs typeface="Calibri" panose="020F0502020204030204" pitchFamily="34" charset="0"/>
            </a:endParaRPr>
          </a:p>
          <a:p>
            <a:pPr marL="457200" lvl="1" indent="0">
              <a:lnSpc>
                <a:spcPct val="90000"/>
              </a:lnSpc>
              <a:buNone/>
            </a:pPr>
            <a:endParaRPr lang="en-US" sz="1100" dirty="0">
              <a:solidFill>
                <a:srgbClr val="FFFFFF"/>
              </a:solidFill>
              <a:latin typeface="Calibri" panose="020F0502020204030204" pitchFamily="34" charset="0"/>
              <a:cs typeface="Calibri" panose="020F0502020204030204" pitchFamily="34" charset="0"/>
            </a:endParaRPr>
          </a:p>
          <a:p>
            <a:pPr lvl="1">
              <a:lnSpc>
                <a:spcPct val="90000"/>
              </a:lnSpc>
            </a:pPr>
            <a:endParaRPr lang="en-US" sz="1100" dirty="0">
              <a:solidFill>
                <a:srgbClr val="FFFFFF"/>
              </a:solidFill>
              <a:highlight>
                <a:srgbClr val="FFFF00"/>
              </a:highlight>
              <a:latin typeface="Calibri" panose="020F0502020204030204" pitchFamily="34" charset="0"/>
              <a:cs typeface="Calibri" panose="020F0502020204030204" pitchFamily="34" charset="0"/>
            </a:endParaRPr>
          </a:p>
          <a:p>
            <a:pPr marL="457200" lvl="1" indent="0">
              <a:lnSpc>
                <a:spcPct val="90000"/>
              </a:lnSpc>
              <a:buNone/>
            </a:pPr>
            <a:endParaRPr lang="en-US" sz="1100" dirty="0">
              <a:solidFill>
                <a:srgbClr val="FFFFFF"/>
              </a:solidFill>
            </a:endParaRPr>
          </a:p>
          <a:p>
            <a:pPr marL="457200" lvl="1" indent="0">
              <a:lnSpc>
                <a:spcPct val="90000"/>
              </a:lnSpc>
              <a:buNone/>
            </a:pPr>
            <a:endParaRPr lang="en-US" sz="1100" dirty="0">
              <a:solidFill>
                <a:srgbClr val="FFFFFF"/>
              </a:solidFill>
              <a:latin typeface="Calibri" panose="020F0502020204030204" pitchFamily="34" charset="0"/>
              <a:cs typeface="Calibri" panose="020F0502020204030204" pitchFamily="34" charset="0"/>
            </a:endParaRPr>
          </a:p>
          <a:p>
            <a:pPr>
              <a:lnSpc>
                <a:spcPct val="90000"/>
              </a:lnSpc>
            </a:pPr>
            <a:endParaRPr lang="en-US" sz="1100" b="1" dirty="0">
              <a:solidFill>
                <a:srgbClr val="FFFFFF"/>
              </a:solidFill>
            </a:endParaRPr>
          </a:p>
          <a:p>
            <a:pPr marL="0" indent="0">
              <a:lnSpc>
                <a:spcPct val="90000"/>
              </a:lnSpc>
              <a:buNone/>
            </a:pPr>
            <a:r>
              <a:rPr lang="en-US" sz="1100" b="1" dirty="0">
                <a:solidFill>
                  <a:srgbClr val="FFFFFF"/>
                </a:solidFill>
              </a:rPr>
              <a:t>	</a:t>
            </a:r>
          </a:p>
          <a:p>
            <a:pPr marL="0" indent="0">
              <a:lnSpc>
                <a:spcPct val="90000"/>
              </a:lnSpc>
              <a:buNone/>
            </a:pPr>
            <a:endParaRPr lang="en-US" sz="1100" dirty="0">
              <a:solidFill>
                <a:srgbClr val="FFFFFF"/>
              </a:solidFill>
            </a:endParaRPr>
          </a:p>
          <a:p>
            <a:pPr marL="0" lvl="0" indent="0">
              <a:lnSpc>
                <a:spcPct val="90000"/>
              </a:lnSpc>
              <a:buNone/>
            </a:pPr>
            <a:endParaRPr lang="en-US" sz="1100" dirty="0">
              <a:solidFill>
                <a:srgbClr val="FFFFFF"/>
              </a:solidFill>
            </a:endParaRPr>
          </a:p>
        </p:txBody>
      </p:sp>
      <p:graphicFrame>
        <p:nvGraphicFramePr>
          <p:cNvPr id="7" name="Chart 6">
            <a:extLst>
              <a:ext uri="{FF2B5EF4-FFF2-40B4-BE49-F238E27FC236}">
                <a16:creationId xmlns:a16="http://schemas.microsoft.com/office/drawing/2014/main" id="{7C7FDCC2-41A7-43CF-930B-11E189BB9A3B}"/>
              </a:ext>
            </a:extLst>
          </p:cNvPr>
          <p:cNvGraphicFramePr/>
          <p:nvPr>
            <p:extLst>
              <p:ext uri="{D42A27DB-BD31-4B8C-83A1-F6EECF244321}">
                <p14:modId xmlns:p14="http://schemas.microsoft.com/office/powerpoint/2010/main" val="1163028627"/>
              </p:ext>
            </p:extLst>
          </p:nvPr>
        </p:nvGraphicFramePr>
        <p:xfrm>
          <a:off x="251669" y="276837"/>
          <a:ext cx="11492655" cy="6437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404119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4A48D-88FE-4916-B011-DB99611F6F55}"/>
              </a:ext>
            </a:extLst>
          </p:cNvPr>
          <p:cNvSpPr>
            <a:spLocks noGrp="1"/>
          </p:cNvSpPr>
          <p:nvPr>
            <p:ph type="title"/>
          </p:nvPr>
        </p:nvSpPr>
        <p:spPr/>
        <p:txBody>
          <a:bodyPr/>
          <a:lstStyle/>
          <a:p>
            <a:pPr algn="ctr"/>
            <a:r>
              <a:rPr lang="en-US" dirty="0"/>
              <a:t>Performance Outcomes Update</a:t>
            </a:r>
          </a:p>
        </p:txBody>
      </p:sp>
      <p:graphicFrame>
        <p:nvGraphicFramePr>
          <p:cNvPr id="6" name="Content Placeholder 5">
            <a:extLst>
              <a:ext uri="{FF2B5EF4-FFF2-40B4-BE49-F238E27FC236}">
                <a16:creationId xmlns:a16="http://schemas.microsoft.com/office/drawing/2014/main" id="{D36176B9-9549-45BC-9884-D993FD3378D0}"/>
              </a:ext>
            </a:extLst>
          </p:cNvPr>
          <p:cNvGraphicFramePr>
            <a:graphicFrameLocks noGrp="1"/>
          </p:cNvGraphicFramePr>
          <p:nvPr>
            <p:ph idx="1"/>
            <p:extLst>
              <p:ext uri="{D42A27DB-BD31-4B8C-83A1-F6EECF244321}">
                <p14:modId xmlns:p14="http://schemas.microsoft.com/office/powerpoint/2010/main" val="1467855227"/>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7874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21F32C-92E9-9571-F04F-313483DBF1FD}"/>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8" name="Rectangle 37">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Isosceles Triangle 47">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Isosceles Triangle 51">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Freeform: Shape 53">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E6358FC-0DD3-4814-93B0-EB76CEA1B3F4}"/>
              </a:ext>
            </a:extLst>
          </p:cNvPr>
          <p:cNvSpPr>
            <a:spLocks noGrp="1"/>
          </p:cNvSpPr>
          <p:nvPr>
            <p:ph type="title"/>
          </p:nvPr>
        </p:nvSpPr>
        <p:spPr>
          <a:xfrm>
            <a:off x="7181723" y="609600"/>
            <a:ext cx="4512989" cy="2227730"/>
          </a:xfrm>
        </p:spPr>
        <p:txBody>
          <a:bodyPr anchor="ctr">
            <a:normAutofit/>
          </a:bodyPr>
          <a:lstStyle/>
          <a:p>
            <a:r>
              <a:rPr lang="en-US" sz="3300" b="1" dirty="0">
                <a:solidFill>
                  <a:srgbClr val="FFFFFF"/>
                </a:solidFill>
              </a:rPr>
              <a:t>WIOA Dislocated Worker Success Story </a:t>
            </a:r>
            <a:br>
              <a:rPr lang="en-US" sz="3300" b="1" dirty="0">
                <a:solidFill>
                  <a:srgbClr val="FFFFFF"/>
                </a:solidFill>
              </a:rPr>
            </a:br>
            <a:r>
              <a:rPr lang="en-US" sz="3300" b="1" dirty="0">
                <a:solidFill>
                  <a:srgbClr val="FFFFFF"/>
                </a:solidFill>
              </a:rPr>
              <a:t> </a:t>
            </a:r>
            <a:br>
              <a:rPr lang="en-US" sz="3300" b="1" dirty="0">
                <a:solidFill>
                  <a:srgbClr val="FFFFFF"/>
                </a:solidFill>
              </a:rPr>
            </a:br>
            <a:r>
              <a:rPr lang="en-US" sz="3300" b="1" dirty="0" err="1">
                <a:solidFill>
                  <a:srgbClr val="FFFFFF"/>
                </a:solidFill>
              </a:rPr>
              <a:t>Sekema</a:t>
            </a:r>
            <a:r>
              <a:rPr lang="en-US" sz="3300" b="1" dirty="0">
                <a:solidFill>
                  <a:srgbClr val="FFFFFF"/>
                </a:solidFill>
              </a:rPr>
              <a:t> B. </a:t>
            </a:r>
            <a:endParaRPr lang="en-US" sz="3300" dirty="0">
              <a:solidFill>
                <a:srgbClr val="FFFFFF"/>
              </a:solidFill>
            </a:endParaRPr>
          </a:p>
        </p:txBody>
      </p:sp>
      <p:sp>
        <p:nvSpPr>
          <p:cNvPr id="8" name="Content Placeholder 2">
            <a:extLst>
              <a:ext uri="{FF2B5EF4-FFF2-40B4-BE49-F238E27FC236}">
                <a16:creationId xmlns:a16="http://schemas.microsoft.com/office/drawing/2014/main" id="{D98D333D-1D29-9544-88D6-1D1B95D174C9}"/>
              </a:ext>
            </a:extLst>
          </p:cNvPr>
          <p:cNvSpPr>
            <a:spLocks noGrp="1"/>
          </p:cNvSpPr>
          <p:nvPr>
            <p:ph idx="1"/>
          </p:nvPr>
        </p:nvSpPr>
        <p:spPr>
          <a:xfrm>
            <a:off x="7181725" y="2837328"/>
            <a:ext cx="4512988" cy="3411071"/>
          </a:xfrm>
        </p:spPr>
        <p:txBody>
          <a:bodyPr anchor="t">
            <a:normAutofit lnSpcReduction="10000"/>
          </a:bodyPr>
          <a:lstStyle/>
          <a:p>
            <a:pPr marL="0" indent="0">
              <a:lnSpc>
                <a:spcPct val="90000"/>
              </a:lnSpc>
              <a:buNone/>
            </a:pPr>
            <a:r>
              <a:rPr lang="en-US" sz="1000" dirty="0">
                <a:solidFill>
                  <a:srgbClr val="FFFFFF"/>
                </a:solidFill>
                <a:highlight>
                  <a:srgbClr val="FFFF00"/>
                </a:highlight>
              </a:rPr>
              <a:t> </a:t>
            </a:r>
          </a:p>
          <a:p>
            <a:pPr marL="0" indent="0">
              <a:lnSpc>
                <a:spcPct val="90000"/>
              </a:lnSpc>
              <a:buNone/>
            </a:pPr>
            <a:r>
              <a:rPr lang="en-US" sz="1000" dirty="0">
                <a:solidFill>
                  <a:srgbClr val="FFFFFF"/>
                </a:solidFill>
                <a:highlight>
                  <a:srgbClr val="FFFF00"/>
                </a:highlight>
              </a:rPr>
              <a:t> </a:t>
            </a:r>
          </a:p>
          <a:p>
            <a:r>
              <a:rPr lang="en-US" sz="1000" dirty="0" err="1">
                <a:solidFill>
                  <a:schemeClr val="bg1"/>
                </a:solidFill>
              </a:rPr>
              <a:t>Sekema</a:t>
            </a:r>
            <a:r>
              <a:rPr lang="en-US" sz="1000" dirty="0">
                <a:solidFill>
                  <a:schemeClr val="bg1"/>
                </a:solidFill>
              </a:rPr>
              <a:t> spent 29 years working in manufacturing before unexpectedly losing her job when the plant she worked at shut down. Faced with uncertainty and the challenges of reentering the workforce, she knew she wanted a fresh start in a meaningful career. Healthcare had always interested her, but going back to school after so many years and without stable employment, felt overwhelming. After learning about the WIOA program, </a:t>
            </a:r>
            <a:r>
              <a:rPr lang="en-US" sz="1000" dirty="0" err="1">
                <a:solidFill>
                  <a:schemeClr val="bg1"/>
                </a:solidFill>
              </a:rPr>
              <a:t>Sekema</a:t>
            </a:r>
            <a:r>
              <a:rPr lang="en-US" sz="1000" dirty="0">
                <a:solidFill>
                  <a:schemeClr val="bg1"/>
                </a:solidFill>
              </a:rPr>
              <a:t> applied and was accepted. With support from Ms. Tamika Goggins, she enrolled in the Phlebotomy Technician program at Greenwood Medical Academy in Greenwood, SC. Through WIOA, her tuition was fully covered, and she received personalized support throughout her training. </a:t>
            </a:r>
            <a:r>
              <a:rPr lang="en-US" sz="1000" dirty="0" err="1">
                <a:solidFill>
                  <a:schemeClr val="bg1"/>
                </a:solidFill>
              </a:rPr>
              <a:t>Sekema</a:t>
            </a:r>
            <a:r>
              <a:rPr lang="en-US" sz="1000" dirty="0">
                <a:solidFill>
                  <a:schemeClr val="bg1"/>
                </a:solidFill>
              </a:rPr>
              <a:t> also benefited from job search assistance, which kept her motivated and focused on her goals. Upon completing the program, </a:t>
            </a:r>
            <a:r>
              <a:rPr lang="en-US" sz="1000" dirty="0" err="1">
                <a:solidFill>
                  <a:schemeClr val="bg1"/>
                </a:solidFill>
              </a:rPr>
              <a:t>Sekema</a:t>
            </a:r>
            <a:r>
              <a:rPr lang="en-US" sz="1000" dirty="0">
                <a:solidFill>
                  <a:schemeClr val="bg1"/>
                </a:solidFill>
              </a:rPr>
              <a:t> was hired by Grifols Plasma as a Phlebotomist I. She began working on June 26, 2025, earning $17 per hour and working 40 hours per week. Today, she is thriving in a career she’s passionate about, with a stable and promising future ahead. With support from WIOA, </a:t>
            </a:r>
            <a:r>
              <a:rPr lang="en-US" sz="1000" dirty="0" err="1">
                <a:solidFill>
                  <a:schemeClr val="bg1"/>
                </a:solidFill>
              </a:rPr>
              <a:t>Sekema</a:t>
            </a:r>
            <a:r>
              <a:rPr lang="en-US" sz="1000" dirty="0">
                <a:solidFill>
                  <a:schemeClr val="bg1"/>
                </a:solidFill>
              </a:rPr>
              <a:t>  turned a challenging chapter into a stepping stone toward long-term career success.</a:t>
            </a:r>
          </a:p>
          <a:p>
            <a:endParaRPr lang="en-US" sz="1000" dirty="0">
              <a:solidFill>
                <a:schemeClr val="bg1"/>
              </a:solidFill>
            </a:endParaRPr>
          </a:p>
          <a:p>
            <a:endParaRPr lang="en-US" sz="1000" dirty="0">
              <a:solidFill>
                <a:schemeClr val="bg1"/>
              </a:solidFill>
            </a:endParaRPr>
          </a:p>
          <a:p>
            <a:pPr>
              <a:lnSpc>
                <a:spcPct val="90000"/>
              </a:lnSpc>
            </a:pPr>
            <a:endParaRPr lang="en-US" sz="1000" dirty="0">
              <a:solidFill>
                <a:schemeClr val="bg1"/>
              </a:solidFill>
            </a:endParaRPr>
          </a:p>
          <a:p>
            <a:pPr>
              <a:lnSpc>
                <a:spcPct val="90000"/>
              </a:lnSpc>
            </a:pPr>
            <a:endParaRPr lang="en-US" sz="1000" dirty="0">
              <a:solidFill>
                <a:srgbClr val="FFFFFF"/>
              </a:solidFill>
            </a:endParaRPr>
          </a:p>
        </p:txBody>
      </p:sp>
      <p:pic>
        <p:nvPicPr>
          <p:cNvPr id="4" name="Picture 3" descr="A person holding a certificate and flowers&#10;&#10;AI-generated content may be incorrect.">
            <a:extLst>
              <a:ext uri="{FF2B5EF4-FFF2-40B4-BE49-F238E27FC236}">
                <a16:creationId xmlns:a16="http://schemas.microsoft.com/office/drawing/2014/main" id="{F2876CFF-C6E9-FFB5-E56D-4400E3DDBBF2}"/>
              </a:ext>
            </a:extLst>
          </p:cNvPr>
          <p:cNvPicPr>
            <a:picLocks noChangeAspect="1"/>
          </p:cNvPicPr>
          <p:nvPr/>
        </p:nvPicPr>
        <p:blipFill>
          <a:blip r:embed="rId2"/>
          <a:stretch>
            <a:fillRect/>
          </a:stretch>
        </p:blipFill>
        <p:spPr>
          <a:xfrm>
            <a:off x="697799" y="1268518"/>
            <a:ext cx="3503046" cy="4312496"/>
          </a:xfrm>
          <a:prstGeom prst="rect">
            <a:avLst/>
          </a:prstGeom>
        </p:spPr>
      </p:pic>
    </p:spTree>
    <p:extLst>
      <p:ext uri="{BB962C8B-B14F-4D97-AF65-F5344CB8AC3E}">
        <p14:creationId xmlns:p14="http://schemas.microsoft.com/office/powerpoint/2010/main" val="1761207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6E3C-38CF-4494-9CE6-386560711C2E}"/>
              </a:ext>
            </a:extLst>
          </p:cNvPr>
          <p:cNvSpPr>
            <a:spLocks noGrp="1"/>
          </p:cNvSpPr>
          <p:nvPr>
            <p:ph type="ctrTitle"/>
          </p:nvPr>
        </p:nvSpPr>
        <p:spPr>
          <a:xfrm>
            <a:off x="1600199" y="4277554"/>
            <a:ext cx="7673801" cy="1087656"/>
          </a:xfrm>
        </p:spPr>
        <p:txBody>
          <a:bodyPr>
            <a:normAutofit/>
          </a:bodyPr>
          <a:lstStyle/>
          <a:p>
            <a:pPr algn="l"/>
            <a:r>
              <a:rPr lang="en-US" sz="4800" dirty="0"/>
              <a:t>Youth Program Report </a:t>
            </a:r>
          </a:p>
        </p:txBody>
      </p:sp>
      <p:sp>
        <p:nvSpPr>
          <p:cNvPr id="3" name="Subtitle 2">
            <a:extLst>
              <a:ext uri="{FF2B5EF4-FFF2-40B4-BE49-F238E27FC236}">
                <a16:creationId xmlns:a16="http://schemas.microsoft.com/office/drawing/2014/main" id="{1F5FF0F8-6AD6-41D2-8BB0-0F5BE5995423}"/>
              </a:ext>
            </a:extLst>
          </p:cNvPr>
          <p:cNvSpPr>
            <a:spLocks noGrp="1"/>
          </p:cNvSpPr>
          <p:nvPr>
            <p:ph type="subTitle" idx="1"/>
          </p:nvPr>
        </p:nvSpPr>
        <p:spPr>
          <a:xfrm>
            <a:off x="1674795" y="5659655"/>
            <a:ext cx="7599205" cy="611896"/>
          </a:xfrm>
        </p:spPr>
        <p:txBody>
          <a:bodyPr>
            <a:normAutofit/>
          </a:bodyPr>
          <a:lstStyle/>
          <a:p>
            <a:pPr algn="l"/>
            <a:r>
              <a:rPr lang="en-US" dirty="0"/>
              <a:t>July 1, 2025 – September 30, 2025</a:t>
            </a:r>
          </a:p>
        </p:txBody>
      </p:sp>
      <p:pic>
        <p:nvPicPr>
          <p:cNvPr id="4" name="Picture 3" descr="Logo&#10;&#10;Description automatically generated">
            <a:extLst>
              <a:ext uri="{FF2B5EF4-FFF2-40B4-BE49-F238E27FC236}">
                <a16:creationId xmlns:a16="http://schemas.microsoft.com/office/drawing/2014/main" id="{CE774CDF-5845-4BC6-9473-CAE5C28CFE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9870" y="0"/>
            <a:ext cx="7490690" cy="4821382"/>
          </a:xfrm>
          <a:prstGeom prst="rect">
            <a:avLst/>
          </a:prstGeom>
        </p:spPr>
      </p:pic>
    </p:spTree>
    <p:extLst>
      <p:ext uri="{BB962C8B-B14F-4D97-AF65-F5344CB8AC3E}">
        <p14:creationId xmlns:p14="http://schemas.microsoft.com/office/powerpoint/2010/main" val="607292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DEBA8-BB4C-42CB-B170-EEC45A174746}"/>
              </a:ext>
            </a:extLst>
          </p:cNvPr>
          <p:cNvSpPr>
            <a:spLocks noGrp="1"/>
          </p:cNvSpPr>
          <p:nvPr>
            <p:ph type="title"/>
          </p:nvPr>
        </p:nvSpPr>
        <p:spPr>
          <a:xfrm>
            <a:off x="677334" y="609600"/>
            <a:ext cx="8596668" cy="1320800"/>
          </a:xfrm>
        </p:spPr>
        <p:txBody>
          <a:bodyPr>
            <a:normAutofit/>
          </a:bodyPr>
          <a:lstStyle/>
          <a:p>
            <a:pPr algn="ctr"/>
            <a:r>
              <a:rPr lang="en-US" dirty="0"/>
              <a:t>Total Active Enrollments </a:t>
            </a:r>
            <a:br>
              <a:rPr lang="en-US" dirty="0"/>
            </a:br>
            <a:r>
              <a:rPr lang="en-US" dirty="0">
                <a:latin typeface="Calibri" panose="020F0502020204030204" pitchFamily="34" charset="0"/>
                <a:cs typeface="Calibri" panose="020F0502020204030204" pitchFamily="34" charset="0"/>
              </a:rPr>
              <a:t>7-1-25 – 09-30-25</a:t>
            </a:r>
            <a:endParaRPr lang="en-US" dirty="0"/>
          </a:p>
        </p:txBody>
      </p:sp>
      <p:graphicFrame>
        <p:nvGraphicFramePr>
          <p:cNvPr id="6" name="Content Placeholder 5">
            <a:extLst>
              <a:ext uri="{FF2B5EF4-FFF2-40B4-BE49-F238E27FC236}">
                <a16:creationId xmlns:a16="http://schemas.microsoft.com/office/drawing/2014/main" id="{A7FB5C7D-E974-4E64-9880-9105EF9D2C84}"/>
              </a:ext>
            </a:extLst>
          </p:cNvPr>
          <p:cNvGraphicFramePr>
            <a:graphicFrameLocks noGrp="1"/>
          </p:cNvGraphicFramePr>
          <p:nvPr>
            <p:ph idx="1"/>
            <p:extLst>
              <p:ext uri="{D42A27DB-BD31-4B8C-83A1-F6EECF244321}">
                <p14:modId xmlns:p14="http://schemas.microsoft.com/office/powerpoint/2010/main" val="553716029"/>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6470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3" name="Rectangle 154">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Man wearing a mask">
            <a:extLst>
              <a:ext uri="{FF2B5EF4-FFF2-40B4-BE49-F238E27FC236}">
                <a16:creationId xmlns:a16="http://schemas.microsoft.com/office/drawing/2014/main" id="{C4FD10C1-9CCD-4D8E-8BA0-806AC55F493F}"/>
              </a:ext>
            </a:extLst>
          </p:cNvPr>
          <p:cNvPicPr>
            <a:picLocks noChangeAspect="1"/>
          </p:cNvPicPr>
          <p:nvPr/>
        </p:nvPicPr>
        <p:blipFill rotWithShape="1">
          <a:blip r:embed="rId2" cstate="print">
            <a:duotone>
              <a:prstClr val="black"/>
              <a:schemeClr val="tx2">
                <a:tint val="45000"/>
                <a:satMod val="400000"/>
              </a:schemeClr>
            </a:duotone>
            <a:alphaModFix amt="40000"/>
            <a:extLst>
              <a:ext uri="{28A0092B-C50C-407E-A947-70E740481C1C}">
                <a14:useLocalDpi xmlns:a14="http://schemas.microsoft.com/office/drawing/2010/main" val="0"/>
              </a:ext>
            </a:extLst>
          </a:blip>
          <a:srcRect t="7568" b="8162"/>
          <a:stretch/>
        </p:blipFill>
        <p:spPr>
          <a:xfrm>
            <a:off x="20" y="10"/>
            <a:ext cx="12191980" cy="6857990"/>
          </a:xfrm>
          <a:prstGeom prst="rect">
            <a:avLst/>
          </a:prstGeom>
        </p:spPr>
      </p:pic>
      <p:sp>
        <p:nvSpPr>
          <p:cNvPr id="2" name="Title 1">
            <a:extLst>
              <a:ext uri="{FF2B5EF4-FFF2-40B4-BE49-F238E27FC236}">
                <a16:creationId xmlns:a16="http://schemas.microsoft.com/office/drawing/2014/main" id="{7D09475F-8A4A-4A1E-AA32-70CC6B48ADE7}"/>
              </a:ext>
            </a:extLst>
          </p:cNvPr>
          <p:cNvSpPr>
            <a:spLocks noGrp="1"/>
          </p:cNvSpPr>
          <p:nvPr>
            <p:ph type="title"/>
          </p:nvPr>
        </p:nvSpPr>
        <p:spPr>
          <a:xfrm>
            <a:off x="677334" y="609600"/>
            <a:ext cx="8596668" cy="1320800"/>
          </a:xfrm>
        </p:spPr>
        <p:txBody>
          <a:bodyPr>
            <a:normAutofit/>
          </a:bodyPr>
          <a:lstStyle/>
          <a:p>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84A981E-4190-4C5E-8767-169081B376FB}"/>
              </a:ext>
            </a:extLst>
          </p:cNvPr>
          <p:cNvSpPr>
            <a:spLocks noGrp="1"/>
          </p:cNvSpPr>
          <p:nvPr>
            <p:ph idx="1"/>
          </p:nvPr>
        </p:nvSpPr>
        <p:spPr>
          <a:xfrm>
            <a:off x="677334" y="2160589"/>
            <a:ext cx="8596668" cy="3880773"/>
          </a:xfrm>
        </p:spPr>
        <p:txBody>
          <a:bodyPr>
            <a:normAutofit/>
          </a:bodyPr>
          <a:lstStyle/>
          <a:p>
            <a:pPr lvl="1">
              <a:lnSpc>
                <a:spcPct val="90000"/>
              </a:lnSpc>
            </a:pPr>
            <a:endParaRPr lang="en-US" sz="1100" dirty="0">
              <a:solidFill>
                <a:srgbClr val="FFFFFF"/>
              </a:solidFill>
              <a:highlight>
                <a:srgbClr val="FFFF00"/>
              </a:highlight>
              <a:latin typeface="Calibri" panose="020F0502020204030204" pitchFamily="34" charset="0"/>
              <a:cs typeface="Calibri" panose="020F0502020204030204" pitchFamily="34" charset="0"/>
            </a:endParaRPr>
          </a:p>
          <a:p>
            <a:pPr marL="457200" lvl="1" indent="0">
              <a:lnSpc>
                <a:spcPct val="90000"/>
              </a:lnSpc>
              <a:buNone/>
            </a:pPr>
            <a:endParaRPr lang="en-US" sz="1100" dirty="0">
              <a:solidFill>
                <a:srgbClr val="FFFFFF"/>
              </a:solidFill>
              <a:latin typeface="Calibri" panose="020F0502020204030204" pitchFamily="34" charset="0"/>
              <a:cs typeface="Calibri" panose="020F0502020204030204" pitchFamily="34" charset="0"/>
            </a:endParaRPr>
          </a:p>
          <a:p>
            <a:pPr lvl="1">
              <a:lnSpc>
                <a:spcPct val="90000"/>
              </a:lnSpc>
            </a:pPr>
            <a:endParaRPr lang="en-US" sz="1100" dirty="0">
              <a:solidFill>
                <a:srgbClr val="FFFFFF"/>
              </a:solidFill>
              <a:highlight>
                <a:srgbClr val="FFFF00"/>
              </a:highlight>
              <a:latin typeface="Calibri" panose="020F0502020204030204" pitchFamily="34" charset="0"/>
              <a:cs typeface="Calibri" panose="020F0502020204030204" pitchFamily="34" charset="0"/>
            </a:endParaRPr>
          </a:p>
          <a:p>
            <a:pPr marL="457200" lvl="1" indent="0">
              <a:lnSpc>
                <a:spcPct val="90000"/>
              </a:lnSpc>
              <a:buNone/>
            </a:pPr>
            <a:endParaRPr lang="en-US" sz="1100" dirty="0">
              <a:solidFill>
                <a:srgbClr val="FFFFFF"/>
              </a:solidFill>
            </a:endParaRPr>
          </a:p>
          <a:p>
            <a:pPr marL="457200" lvl="1" indent="0">
              <a:lnSpc>
                <a:spcPct val="90000"/>
              </a:lnSpc>
              <a:buNone/>
            </a:pPr>
            <a:endParaRPr lang="en-US" sz="1100" dirty="0">
              <a:solidFill>
                <a:srgbClr val="FFFFFF"/>
              </a:solidFill>
              <a:latin typeface="Calibri" panose="020F0502020204030204" pitchFamily="34" charset="0"/>
              <a:cs typeface="Calibri" panose="020F0502020204030204" pitchFamily="34" charset="0"/>
            </a:endParaRPr>
          </a:p>
          <a:p>
            <a:pPr>
              <a:lnSpc>
                <a:spcPct val="90000"/>
              </a:lnSpc>
            </a:pPr>
            <a:endParaRPr lang="en-US" sz="1100" b="1" dirty="0">
              <a:solidFill>
                <a:srgbClr val="FFFFFF"/>
              </a:solidFill>
            </a:endParaRPr>
          </a:p>
          <a:p>
            <a:pPr marL="0" indent="0">
              <a:lnSpc>
                <a:spcPct val="90000"/>
              </a:lnSpc>
              <a:buNone/>
            </a:pPr>
            <a:r>
              <a:rPr lang="en-US" sz="1100" b="1" dirty="0">
                <a:solidFill>
                  <a:srgbClr val="FFFFFF"/>
                </a:solidFill>
              </a:rPr>
              <a:t>	</a:t>
            </a:r>
          </a:p>
          <a:p>
            <a:pPr marL="0" indent="0">
              <a:lnSpc>
                <a:spcPct val="90000"/>
              </a:lnSpc>
              <a:buNone/>
            </a:pPr>
            <a:endParaRPr lang="en-US" sz="1100" dirty="0">
              <a:solidFill>
                <a:srgbClr val="FFFFFF"/>
              </a:solidFill>
            </a:endParaRPr>
          </a:p>
          <a:p>
            <a:pPr marL="0" lvl="0" indent="0">
              <a:lnSpc>
                <a:spcPct val="90000"/>
              </a:lnSpc>
              <a:buNone/>
            </a:pPr>
            <a:endParaRPr lang="en-US" sz="1100" dirty="0">
              <a:solidFill>
                <a:srgbClr val="FFFFFF"/>
              </a:solidFill>
            </a:endParaRPr>
          </a:p>
        </p:txBody>
      </p:sp>
      <p:graphicFrame>
        <p:nvGraphicFramePr>
          <p:cNvPr id="7" name="Chart 6">
            <a:extLst>
              <a:ext uri="{FF2B5EF4-FFF2-40B4-BE49-F238E27FC236}">
                <a16:creationId xmlns:a16="http://schemas.microsoft.com/office/drawing/2014/main" id="{7C7FDCC2-41A7-43CF-930B-11E189BB9A3B}"/>
              </a:ext>
            </a:extLst>
          </p:cNvPr>
          <p:cNvGraphicFramePr/>
          <p:nvPr>
            <p:extLst>
              <p:ext uri="{D42A27DB-BD31-4B8C-83A1-F6EECF244321}">
                <p14:modId xmlns:p14="http://schemas.microsoft.com/office/powerpoint/2010/main" val="2018304910"/>
              </p:ext>
            </p:extLst>
          </p:nvPr>
        </p:nvGraphicFramePr>
        <p:xfrm>
          <a:off x="421525" y="229073"/>
          <a:ext cx="11193624" cy="62993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488733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4A48D-88FE-4916-B011-DB99611F6F55}"/>
              </a:ext>
            </a:extLst>
          </p:cNvPr>
          <p:cNvSpPr>
            <a:spLocks noGrp="1"/>
          </p:cNvSpPr>
          <p:nvPr>
            <p:ph type="title"/>
          </p:nvPr>
        </p:nvSpPr>
        <p:spPr/>
        <p:txBody>
          <a:bodyPr/>
          <a:lstStyle/>
          <a:p>
            <a:pPr algn="ctr"/>
            <a:r>
              <a:rPr lang="en-US" dirty="0"/>
              <a:t>Performance Outcomes Update</a:t>
            </a:r>
          </a:p>
        </p:txBody>
      </p:sp>
      <p:graphicFrame>
        <p:nvGraphicFramePr>
          <p:cNvPr id="6" name="Content Placeholder 5">
            <a:extLst>
              <a:ext uri="{FF2B5EF4-FFF2-40B4-BE49-F238E27FC236}">
                <a16:creationId xmlns:a16="http://schemas.microsoft.com/office/drawing/2014/main" id="{D36176B9-9549-45BC-9884-D993FD3378D0}"/>
              </a:ext>
            </a:extLst>
          </p:cNvPr>
          <p:cNvGraphicFramePr>
            <a:graphicFrameLocks noGrp="1"/>
          </p:cNvGraphicFramePr>
          <p:nvPr>
            <p:ph idx="1"/>
            <p:extLst>
              <p:ext uri="{D42A27DB-BD31-4B8C-83A1-F6EECF244321}">
                <p14:modId xmlns:p14="http://schemas.microsoft.com/office/powerpoint/2010/main" val="29499284"/>
              </p:ext>
            </p:extLst>
          </p:nvPr>
        </p:nvGraphicFramePr>
        <p:xfrm>
          <a:off x="677690" y="2189163"/>
          <a:ext cx="8596312" cy="3881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3605090"/>
      </p:ext>
    </p:extLst>
  </p:cSld>
  <p:clrMapOvr>
    <a:masterClrMapping/>
  </p:clrMapOvr>
</p:sld>
</file>

<file path=ppt/theme/theme1.xml><?xml version="1.0" encoding="utf-8"?>
<a:theme xmlns:a="http://schemas.openxmlformats.org/drawingml/2006/main" name="Facet">
  <a:themeElements>
    <a:clrScheme name="Custom 4">
      <a:dk1>
        <a:sysClr val="windowText" lastClr="000000"/>
      </a:dk1>
      <a:lt1>
        <a:sysClr val="window" lastClr="FFFFFF"/>
      </a:lt1>
      <a:dk2>
        <a:srgbClr val="99EE00"/>
      </a:dk2>
      <a:lt2>
        <a:srgbClr val="EBEBEB"/>
      </a:lt2>
      <a:accent1>
        <a:srgbClr val="92D050"/>
      </a:accent1>
      <a:accent2>
        <a:srgbClr val="5C707C"/>
      </a:accent2>
      <a:accent3>
        <a:srgbClr val="FFFFFF"/>
      </a:accent3>
      <a:accent4>
        <a:srgbClr val="D3D3D3"/>
      </a:accent4>
      <a:accent5>
        <a:srgbClr val="C42F1A"/>
      </a:accent5>
      <a:accent6>
        <a:srgbClr val="F2F2F2"/>
      </a:accent6>
      <a:hlink>
        <a:srgbClr val="0070C0"/>
      </a:hlink>
      <a:folHlink>
        <a:srgbClr val="0070C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21A5BACF92D0B40A935C1614A9E6082" ma:contentTypeVersion="15" ma:contentTypeDescription="Create a new document." ma:contentTypeScope="" ma:versionID="39d0f7bb835affce26f3ec74c6149222">
  <xsd:schema xmlns:xsd="http://www.w3.org/2001/XMLSchema" xmlns:xs="http://www.w3.org/2001/XMLSchema" xmlns:p="http://schemas.microsoft.com/office/2006/metadata/properties" xmlns:ns2="c8a1c6e1-3b4c-4433-b876-44168652990d" xmlns:ns3="bb887d0c-c2b3-47a6-9647-5e591f34191c" targetNamespace="http://schemas.microsoft.com/office/2006/metadata/properties" ma:root="true" ma:fieldsID="8fed5b7a5960a7ff37a5d9a19aaf2c86" ns2:_="" ns3:_="">
    <xsd:import namespace="c8a1c6e1-3b4c-4433-b876-44168652990d"/>
    <xsd:import namespace="bb887d0c-c2b3-47a6-9647-5e591f34191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1c6e1-3b4c-4433-b876-4416865299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546f420-c107-4c70-b490-383577de999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887d0c-c2b3-47a6-9647-5e591f34191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02e2474-41c3-4417-a6fa-ea24bc5aab14}" ma:internalName="TaxCatchAll" ma:showField="CatchAllData" ma:web="bb887d0c-c2b3-47a6-9647-5e591f34191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b887d0c-c2b3-47a6-9647-5e591f34191c" xsi:nil="true"/>
    <lcf76f155ced4ddcb4097134ff3c332f xmlns="c8a1c6e1-3b4c-4433-b876-44168652990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8631EC2-D8DF-4868-885F-6A305C55BF65}">
  <ds:schemaRefs>
    <ds:schemaRef ds:uri="http://schemas.microsoft.com/sharepoint/v3/contenttype/forms"/>
  </ds:schemaRefs>
</ds:datastoreItem>
</file>

<file path=customXml/itemProps2.xml><?xml version="1.0" encoding="utf-8"?>
<ds:datastoreItem xmlns:ds="http://schemas.openxmlformats.org/officeDocument/2006/customXml" ds:itemID="{579232AC-7007-4FC7-A4C5-15B42C6B14E6}"/>
</file>

<file path=customXml/itemProps3.xml><?xml version="1.0" encoding="utf-8"?>
<ds:datastoreItem xmlns:ds="http://schemas.openxmlformats.org/officeDocument/2006/customXml" ds:itemID="{3BD4AF7B-EAD4-4CE3-960F-20E9B025238E}">
  <ds:schemaRefs>
    <ds:schemaRef ds:uri="c8a1c6e1-3b4c-4433-b876-44168652990d"/>
    <ds:schemaRef ds:uri="http://purl.org/dc/elements/1.1/"/>
    <ds:schemaRef ds:uri="bb887d0c-c2b3-47a6-9647-5e591f34191c"/>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33809</TotalTime>
  <Words>654</Words>
  <Application>Microsoft Office PowerPoint</Application>
  <PresentationFormat>Widescreen</PresentationFormat>
  <Paragraphs>95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Trebuchet MS</vt:lpstr>
      <vt:lpstr>Wingdings 3</vt:lpstr>
      <vt:lpstr>Facet</vt:lpstr>
      <vt:lpstr>Adult/Dislocated Worker Program Report </vt:lpstr>
      <vt:lpstr>Total Active Enrollments  7-1-25 – 9-30-25</vt:lpstr>
      <vt:lpstr> </vt:lpstr>
      <vt:lpstr>Performance Outcomes Update</vt:lpstr>
      <vt:lpstr>WIOA Dislocated Worker Success Story    Sekema B. </vt:lpstr>
      <vt:lpstr>Youth Program Report </vt:lpstr>
      <vt:lpstr>Total Active Enrollments  7-1-25 – 09-30-25</vt:lpstr>
      <vt:lpstr> </vt:lpstr>
      <vt:lpstr>Performance Outcomes Update</vt:lpstr>
      <vt:lpstr>Performance Outcomes Update 7-1-25 – 09-30-25</vt:lpstr>
      <vt:lpstr>WIOA Youth   Success Story   Avondre M. </vt:lpstr>
      <vt:lpstr>One-Stop Center Operations Report</vt:lpstr>
      <vt:lpstr>SC Works Center Traffic </vt:lpstr>
      <vt:lpstr>SC Works System Services </vt:lpstr>
      <vt:lpstr>Hiring Events  </vt:lpstr>
      <vt:lpstr>  Unemployment Rate by County (Not Seasonally Adjusted)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 Dislocated Worker &amp; Youth Performance Reports</dc:title>
  <dc:creator>Deidre Smalls</dc:creator>
  <cp:lastModifiedBy>Kimbearly Smith</cp:lastModifiedBy>
  <cp:revision>147</cp:revision>
  <dcterms:created xsi:type="dcterms:W3CDTF">2022-06-09T22:27:17Z</dcterms:created>
  <dcterms:modified xsi:type="dcterms:W3CDTF">2025-11-07T15:46:49Z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0x010100D21A5BACF92D0B40A935C1614A9E6082</vt:lpwstr>
  </property>
  <property fmtid="{D5CDD505-2E9C-101B-9397-08002B2CF9AE}" pid="3" name="MediaServiceImageTags">
    <vt:lpwstr/>
  </property>
</Properties>
</file>